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315_533D117C.xml" ContentType="application/vnd.ms-powerpoint.comments+xml"/>
  <Override PartName="/ppt/notesSlides/notesSlide2.xml" ContentType="application/vnd.openxmlformats-officedocument.presentationml.notesSlide+xml"/>
  <Override PartName="/ppt/comments/modernComment_316_752B57C4.xml" ContentType="application/vnd.ms-powerpoint.comments+xml"/>
  <Override PartName="/ppt/notesSlides/notesSlide3.xml" ContentType="application/vnd.openxmlformats-officedocument.presentationml.notesSlide+xml"/>
  <Override PartName="/ppt/comments/modernComment_327_AAEA5ED8.xml" ContentType="application/vnd.ms-powerpoint.comments+xml"/>
  <Override PartName="/ppt/notesSlides/notesSlide4.xml" ContentType="application/vnd.openxmlformats-officedocument.presentationml.notesSlide+xml"/>
  <Override PartName="/ppt/comments/modernComment_319_B0DA3800.xml" ContentType="application/vnd.ms-powerpoint.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4"/>
  </p:sldMasterIdLst>
  <p:notesMasterIdLst>
    <p:notesMasterId r:id="rId21"/>
  </p:notesMasterIdLst>
  <p:sldIdLst>
    <p:sldId id="789" r:id="rId5"/>
    <p:sldId id="790" r:id="rId6"/>
    <p:sldId id="807" r:id="rId7"/>
    <p:sldId id="793" r:id="rId8"/>
    <p:sldId id="809" r:id="rId9"/>
    <p:sldId id="808" r:id="rId10"/>
    <p:sldId id="815" r:id="rId11"/>
    <p:sldId id="810" r:id="rId12"/>
    <p:sldId id="816" r:id="rId13"/>
    <p:sldId id="818" r:id="rId14"/>
    <p:sldId id="811" r:id="rId15"/>
    <p:sldId id="813" r:id="rId16"/>
    <p:sldId id="814" r:id="rId17"/>
    <p:sldId id="817" r:id="rId18"/>
    <p:sldId id="819" r:id="rId19"/>
    <p:sldId id="81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F93F010-4F75-09A6-3D65-01812B13464E}" name="Margherita Malanchini" initials="MM" userId="S::btx594@qmul.ac.uk::3da140e5-74b8-4399-90c1-d69b2e5b6660" providerId="AD"/>
  <p188:author id="{BA9D238F-35C3-1B6E-3536-474EFBC098F5}" name="Guest User" initials="GU" userId="S::urn:spo:anon#f6558ebd109673c11be3662f34434d92ad2e7e400019c79ca04216b1aff7668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D6AE4E-C00D-40BD-9004-E959A2794617}" v="196" dt="2023-10-25T23:31:00.5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63" d="100"/>
          <a:sy n="63" d="100"/>
        </p:scale>
        <p:origin x="765" y="63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8/10/relationships/authors" Target="authors.xml"/></Relationships>
</file>

<file path=ppt/comments/modernComment_315_533D117C.xml><?xml version="1.0" encoding="utf-8"?>
<p188:cmLst xmlns:a="http://schemas.openxmlformats.org/drawingml/2006/main" xmlns:r="http://schemas.openxmlformats.org/officeDocument/2006/relationships" xmlns:p188="http://schemas.microsoft.com/office/powerpoint/2018/8/main">
  <p188:cm id="{9DBD24F9-579E-2444-81F8-1E647E0C1945}" authorId="{6F93F010-4F75-09A6-3D65-01812B13464E}" status="resolved" created="2023-06-17T16:52:17.319">
    <ac:deMkLst xmlns:ac="http://schemas.microsoft.com/office/drawing/2013/main/command">
      <pc:docMk xmlns:pc="http://schemas.microsoft.com/office/powerpoint/2013/main/command"/>
      <pc:sldMk xmlns:pc="http://schemas.microsoft.com/office/powerpoint/2013/main/command" cId="1100588271" sldId="261"/>
      <ac:spMk id="4" creationId="{395F38D2-2939-2D54-F3F9-338FD3949A50}"/>
    </ac:deMkLst>
    <p188:txBody>
      <a:bodyPr/>
      <a:lstStyle/>
      <a:p>
        <a:r>
          <a:rPr lang="en-GB"/>
          <a:t>No need to put it here, I suggest putting it in the final slide with the OSF logo.</a:t>
        </a:r>
      </a:p>
    </p188:txBody>
  </p188:cm>
  <p188:cm id="{51668AAE-60DC-F147-8B6F-F39B4148FDA0}" authorId="{6F93F010-4F75-09A6-3D65-01812B13464E}" status="resolved" created="2023-06-17T16:53:52.345">
    <ac:txMkLst xmlns:ac="http://schemas.microsoft.com/office/drawing/2013/main/command">
      <pc:docMk xmlns:pc="http://schemas.microsoft.com/office/powerpoint/2013/main/command"/>
      <pc:sldMk xmlns:pc="http://schemas.microsoft.com/office/powerpoint/2013/main/command" cId="1396511100" sldId="789"/>
      <ac:spMk id="8" creationId="{F0A069C8-1D97-A80F-1DED-1BA33871F67B}"/>
      <ac:txMk cp="51" len="3">
        <ac:context len="101" hash="1034315821"/>
      </ac:txMk>
    </ac:txMkLst>
    <p188:pos x="10051949" y="561738"/>
    <p188:txBody>
      <a:bodyPr/>
      <a:lstStyle/>
      <a:p>
        <a:r>
          <a:rPr lang="en-GB"/>
          <a:t>We need to be consistent with how we define p, it cannot be P, p and ‘p’ let’s just pick one. I suggest either ‘p’ or p</a:t>
        </a:r>
      </a:p>
    </p188:txBody>
  </p188:cm>
</p188:cmLst>
</file>

<file path=ppt/comments/modernComment_316_752B57C4.xml><?xml version="1.0" encoding="utf-8"?>
<p188:cmLst xmlns:a="http://schemas.openxmlformats.org/drawingml/2006/main" xmlns:r="http://schemas.openxmlformats.org/officeDocument/2006/relationships" xmlns:p188="http://schemas.microsoft.com/office/powerpoint/2018/8/main">
  <p188:cm id="{0061AADD-5423-9D47-B7E3-9D6758611487}" authorId="{6F93F010-4F75-09A6-3D65-01812B13464E}" created="2023-06-17T16:57:14.566">
    <ac:deMkLst xmlns:ac="http://schemas.microsoft.com/office/drawing/2013/main/command">
      <pc:docMk xmlns:pc="http://schemas.microsoft.com/office/powerpoint/2013/main/command"/>
      <pc:sldMk xmlns:pc="http://schemas.microsoft.com/office/powerpoint/2013/main/command" cId="1965774788" sldId="790"/>
      <ac:picMk id="8" creationId="{2EF23D43-3D59-35CA-76D6-F1DB00D6391A}"/>
    </ac:deMkLst>
    <p188:txBody>
      <a:bodyPr/>
      <a:lstStyle/>
      <a:p>
        <a:r>
          <a:rPr lang="en-GB"/>
          <a:t>Same here, keep these consistent in terms of colors:
P = gray
Disorder GWAS = green (same green as the rg) 
Non-p = orange (same color as the rg)</a:t>
        </a:r>
      </a:p>
    </p188:txBody>
  </p188:cm>
</p188:cmLst>
</file>

<file path=ppt/comments/modernComment_319_B0DA3800.xml><?xml version="1.0" encoding="utf-8"?>
<p188:cmLst xmlns:a="http://schemas.openxmlformats.org/drawingml/2006/main" xmlns:r="http://schemas.openxmlformats.org/officeDocument/2006/relationships" xmlns:p188="http://schemas.microsoft.com/office/powerpoint/2018/8/main">
  <p188:cm id="{97F7EC61-8028-DC46-A261-FA6ACC023FD9}" authorId="{6F93F010-4F75-09A6-3D65-01812B13464E}" status="resolved" created="2023-06-17T17:15:22.656">
    <ac:txMkLst xmlns:ac="http://schemas.microsoft.com/office/drawing/2013/main/command">
      <pc:docMk xmlns:pc="http://schemas.microsoft.com/office/powerpoint/2013/main/command"/>
      <pc:sldMk xmlns:pc="http://schemas.microsoft.com/office/powerpoint/2013/main/command" cId="2967091200" sldId="793"/>
      <ac:graphicFrameMk id="8" creationId="{7F918AB7-6775-CCC3-F7F0-3A9DF96055DB}"/>
      <dc:dgmMk xmlns:dc="http://schemas.microsoft.com/office/drawing/2013/diagram/command"/>
      <dc:nodeMk xmlns:dc="http://schemas.microsoft.com/office/drawing/2013/diagram/command" id="{F9BA70AE-3613-4906-8276-890391E210FD}"/>
      <ac:txMk cp="0" len="9">
        <ac:context len="10" hash="1711277446"/>
      </ac:txMk>
    </ac:txMkLst>
    <p188:pos x="7862307" y="5201247"/>
    <p188:txBody>
      <a:bodyPr/>
      <a:lstStyle/>
      <a:p>
        <a:r>
          <a:rPr lang="en-GB"/>
          <a:t>I changed these as cognitive and intelligence are the same thing and personality and noncognitiev can be broadly thought of belonging to the sam category.</a:t>
        </a:r>
      </a:p>
    </p188:txBody>
  </p188:cm>
  <p188:cm id="{6CAED97C-A6BA-D840-8865-F940DD882CA3}" authorId="{6F93F010-4F75-09A6-3D65-01812B13464E}" status="resolved" created="2023-06-17T17:16:36.248">
    <ac:txMkLst xmlns:ac="http://schemas.microsoft.com/office/drawing/2013/main/command">
      <pc:docMk xmlns:pc="http://schemas.microsoft.com/office/powerpoint/2013/main/command"/>
      <pc:sldMk xmlns:pc="http://schemas.microsoft.com/office/powerpoint/2013/main/command" cId="2967091200" sldId="793"/>
      <ac:graphicFrameMk id="8" creationId="{7F918AB7-6775-CCC3-F7F0-3A9DF96055DB}"/>
      <dc:dgmMk xmlns:dc="http://schemas.microsoft.com/office/drawing/2013/diagram/command"/>
      <dc:nodeMk xmlns:dc="http://schemas.microsoft.com/office/drawing/2013/diagram/command" id="{55449F6F-7EE3-4759-96E6-F40FE168E4EB}"/>
      <ac:txMk cp="0" len="6">
        <ac:context len="7" hash="2568133251"/>
      </ac:txMk>
    </ac:txMkLst>
    <p188:pos x="2233032" y="5201247"/>
    <p188:txBody>
      <a:bodyPr/>
      <a:lstStyle/>
      <a:p>
        <a:r>
          <a:rPr lang="en-GB"/>
          <a:t>I changed these as I think these three better reflect the measures that we have</a:t>
        </a:r>
      </a:p>
    </p188:txBody>
  </p188:cm>
</p188:cmLst>
</file>

<file path=ppt/comments/modernComment_327_AAEA5ED8.xml><?xml version="1.0" encoding="utf-8"?>
<p188:cmLst xmlns:a="http://schemas.openxmlformats.org/drawingml/2006/main" xmlns:r="http://schemas.openxmlformats.org/officeDocument/2006/relationships" xmlns:p188="http://schemas.microsoft.com/office/powerpoint/2018/8/main">
  <p188:cm id="{53DEA74A-09AD-47C7-8A5B-E06626A17417}" authorId="{6F93F010-4F75-09A6-3D65-01812B13464E}" status="resolved" created="2023-06-17T17:01:27.210">
    <ac:txMkLst xmlns:ac="http://schemas.microsoft.com/office/drawing/2013/main/command">
      <pc:docMk xmlns:pc="http://schemas.microsoft.com/office/powerpoint/2013/main/command"/>
      <pc:sldMk xmlns:pc="http://schemas.microsoft.com/office/powerpoint/2013/main/command" cId="2867486424" sldId="807"/>
      <ac:graphicFrameMk id="5" creationId="{D6945FE5-3070-06FC-A176-03C26A7FBD4A}"/>
      <dc:dgmMk xmlns:dc="http://schemas.microsoft.com/office/drawing/2013/diagram/command"/>
      <dc:nodeMk xmlns:dc="http://schemas.microsoft.com/office/drawing/2013/diagram/command" id="{CA43A5DB-4C04-4F5D-8530-014E5AE6578C}"/>
      <ac:txMk cp="0">
        <ac:context len="37" hash="3152166064"/>
      </ac:txMk>
    </ac:txMkLst>
    <p188:txBody>
      <a:bodyPr/>
      <a:lstStyle/>
      <a:p>
        <a:r>
          <a:rPr lang="en-GB"/>
          <a:t>Again keep this consistent p or ‘p’</a:t>
        </a:r>
      </a:p>
    </p188:txBody>
  </p188:cm>
</p188:cmLst>
</file>

<file path=ppt/diagrams/_rels/data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ata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_rels/drawing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diagrams/_rels/drawing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svg"/><Relationship Id="rId1" Type="http://schemas.openxmlformats.org/officeDocument/2006/relationships/image" Target="../media/image22.png"/><Relationship Id="rId4" Type="http://schemas.openxmlformats.org/officeDocument/2006/relationships/image" Target="../media/image2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colored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accent2">
        <a:alpha val="0"/>
      </a:schemeClr>
    </dgm:fillClrLst>
    <dgm:linClrLst meth="repeat">
      <a:schemeClr val="accent2">
        <a:alpha val="0"/>
      </a:schemeClr>
    </dgm:linClrLst>
    <dgm:effectClrLst/>
    <dgm:txLinClrLst/>
    <dgm:txFillClrLst meth="repeat">
      <a:schemeClr val="accent2"/>
      <a:schemeClr val="accent3"/>
      <a:schemeClr val="accent4"/>
      <a:schemeClr val="accent5"/>
      <a:schemeClr val="accent6"/>
    </dgm:txFillClrLst>
    <dgm:txEffectClrLst/>
  </dgm:styleLbl>
</dgm:colorsDef>
</file>

<file path=ppt/diagrams/data1.xml><?xml version="1.0" encoding="utf-8"?>
<dgm:dataModel xmlns:dgm="http://schemas.openxmlformats.org/drawingml/2006/diagram" xmlns:a="http://schemas.openxmlformats.org/drawingml/2006/main">
  <dgm:ptLst>
    <dgm:pt modelId="{4FA70EA1-8614-4420-ADDD-8B3100698571}"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GB"/>
        </a:p>
      </dgm:t>
    </dgm:pt>
    <dgm:pt modelId="{CE28724C-2462-4D80-9B4E-948812592115}">
      <dgm:prSet/>
      <dgm:spPr/>
      <dgm:t>
        <a:bodyPr/>
        <a:lstStyle/>
        <a:p>
          <a:pPr rtl="0"/>
          <a:r>
            <a:rPr lang="en-GB" dirty="0"/>
            <a:t>Psychological</a:t>
          </a:r>
          <a:r>
            <a:rPr lang="en-GB" dirty="0">
              <a:latin typeface="Calibri Light" panose="020F0302020204030204"/>
            </a:rPr>
            <a:t> </a:t>
          </a:r>
          <a:endParaRPr lang="en-GB" dirty="0"/>
        </a:p>
      </dgm:t>
    </dgm:pt>
    <dgm:pt modelId="{D4BE9EFD-C431-4D17-AD51-D864A49BFA38}" type="sibTrans" cxnId="{33F11ECD-5DA6-43EA-91F0-2F3A40A0D9CE}">
      <dgm:prSet/>
      <dgm:spPr/>
      <dgm:t>
        <a:bodyPr/>
        <a:lstStyle/>
        <a:p>
          <a:endParaRPr lang="en-GB"/>
        </a:p>
      </dgm:t>
    </dgm:pt>
    <dgm:pt modelId="{520D1228-D8C2-427A-BAF5-165BB81FF825}" type="parTrans" cxnId="{33F11ECD-5DA6-43EA-91F0-2F3A40A0D9CE}">
      <dgm:prSet/>
      <dgm:spPr/>
      <dgm:t>
        <a:bodyPr/>
        <a:lstStyle/>
        <a:p>
          <a:endParaRPr lang="en-GB"/>
        </a:p>
      </dgm:t>
    </dgm:pt>
    <dgm:pt modelId="{58F861E5-0985-41BD-B30E-28DC5A99DD1C}">
      <dgm:prSet/>
      <dgm:spPr/>
      <dgm:t>
        <a:bodyPr/>
        <a:lstStyle/>
        <a:p>
          <a:r>
            <a:rPr lang="en-GB" dirty="0">
              <a:latin typeface="Calibri Light" panose="020F0302020204030204"/>
            </a:rPr>
            <a:t>Socio-demographic</a:t>
          </a:r>
          <a:endParaRPr lang="en-GB" dirty="0"/>
        </a:p>
      </dgm:t>
    </dgm:pt>
    <dgm:pt modelId="{40B7453E-571E-4ADC-97E4-F7A5CC1A9274}" type="sibTrans" cxnId="{1B92A3ED-06B8-41C2-97CC-94CB321F2C35}">
      <dgm:prSet/>
      <dgm:spPr/>
      <dgm:t>
        <a:bodyPr/>
        <a:lstStyle/>
        <a:p>
          <a:endParaRPr lang="en-GB"/>
        </a:p>
      </dgm:t>
    </dgm:pt>
    <dgm:pt modelId="{DFBF6C65-A7DB-4FCF-B420-927E9E9ED4E6}" type="parTrans" cxnId="{1B92A3ED-06B8-41C2-97CC-94CB321F2C35}">
      <dgm:prSet/>
      <dgm:spPr/>
      <dgm:t>
        <a:bodyPr/>
        <a:lstStyle/>
        <a:p>
          <a:endParaRPr lang="en-GB"/>
        </a:p>
      </dgm:t>
    </dgm:pt>
    <dgm:pt modelId="{7370FA1B-ABA3-48F9-89CB-BD2C0BE86764}">
      <dgm:prSet/>
      <dgm:spPr/>
      <dgm:t>
        <a:bodyPr/>
        <a:lstStyle/>
        <a:p>
          <a:r>
            <a:rPr lang="en-GB"/>
            <a:t>Anthropometric</a:t>
          </a:r>
        </a:p>
      </dgm:t>
    </dgm:pt>
    <dgm:pt modelId="{C93AE9DB-0106-42E1-9F36-B4DF6788994B}" type="parTrans" cxnId="{021E20EF-4A1B-43FE-8354-8D4D81C5D17E}">
      <dgm:prSet/>
      <dgm:spPr/>
      <dgm:t>
        <a:bodyPr/>
        <a:lstStyle/>
        <a:p>
          <a:endParaRPr lang="en-GB"/>
        </a:p>
      </dgm:t>
    </dgm:pt>
    <dgm:pt modelId="{87E015E9-D43F-4978-9D6A-001374673EFC}" type="sibTrans" cxnId="{021E20EF-4A1B-43FE-8354-8D4D81C5D17E}">
      <dgm:prSet/>
      <dgm:spPr/>
      <dgm:t>
        <a:bodyPr/>
        <a:lstStyle/>
        <a:p>
          <a:endParaRPr lang="en-GB"/>
        </a:p>
      </dgm:t>
    </dgm:pt>
    <dgm:pt modelId="{D186E7CE-FDCA-4191-9270-4C96B0EF2A96}">
      <dgm:prSet/>
      <dgm:spPr/>
      <dgm:t>
        <a:bodyPr/>
        <a:lstStyle/>
        <a:p>
          <a:pPr rtl="0"/>
          <a:r>
            <a:rPr lang="en-GB" dirty="0"/>
            <a:t>Health</a:t>
          </a:r>
          <a:r>
            <a:rPr lang="en-GB" dirty="0">
              <a:latin typeface="Calibri Light" panose="020F0302020204030204"/>
            </a:rPr>
            <a:t> related</a:t>
          </a:r>
          <a:endParaRPr lang="en-GB" dirty="0"/>
        </a:p>
      </dgm:t>
    </dgm:pt>
    <dgm:pt modelId="{F1B217A1-2E41-4713-8410-D82802179B31}" type="parTrans" cxnId="{9C8FB83E-E3F8-4026-850E-B26182BE45EF}">
      <dgm:prSet/>
      <dgm:spPr/>
      <dgm:t>
        <a:bodyPr/>
        <a:lstStyle/>
        <a:p>
          <a:endParaRPr lang="en-GB"/>
        </a:p>
      </dgm:t>
    </dgm:pt>
    <dgm:pt modelId="{C6AC49BF-8B64-4EEE-8A4C-0960D32F69C0}" type="sibTrans" cxnId="{9C8FB83E-E3F8-4026-850E-B26182BE45EF}">
      <dgm:prSet/>
      <dgm:spPr/>
      <dgm:t>
        <a:bodyPr/>
        <a:lstStyle/>
        <a:p>
          <a:endParaRPr lang="en-GB"/>
        </a:p>
      </dgm:t>
    </dgm:pt>
    <dgm:pt modelId="{94349B0F-8096-40B3-B18B-7E9B90D0EA0E}" type="pres">
      <dgm:prSet presAssocID="{4FA70EA1-8614-4420-ADDD-8B3100698571}" presName="cycleMatrixDiagram" presStyleCnt="0">
        <dgm:presLayoutVars>
          <dgm:chMax val="1"/>
          <dgm:dir/>
          <dgm:animLvl val="lvl"/>
          <dgm:resizeHandles val="exact"/>
        </dgm:presLayoutVars>
      </dgm:prSet>
      <dgm:spPr/>
    </dgm:pt>
    <dgm:pt modelId="{9BA93983-EB59-4703-A52B-A9B47821FBD0}" type="pres">
      <dgm:prSet presAssocID="{4FA70EA1-8614-4420-ADDD-8B3100698571}" presName="children" presStyleCnt="0"/>
      <dgm:spPr/>
    </dgm:pt>
    <dgm:pt modelId="{3C998529-7E29-4380-85AC-910A48C3C33D}" type="pres">
      <dgm:prSet presAssocID="{4FA70EA1-8614-4420-ADDD-8B3100698571}" presName="childPlaceholder" presStyleCnt="0"/>
      <dgm:spPr/>
    </dgm:pt>
    <dgm:pt modelId="{03000C6B-3F51-4C6F-B7B8-D5910A59392A}" type="pres">
      <dgm:prSet presAssocID="{4FA70EA1-8614-4420-ADDD-8B3100698571}" presName="circle" presStyleCnt="0"/>
      <dgm:spPr/>
    </dgm:pt>
    <dgm:pt modelId="{F1A08DF3-D49C-4074-B9CD-CC49589E7C0F}" type="pres">
      <dgm:prSet presAssocID="{4FA70EA1-8614-4420-ADDD-8B3100698571}" presName="quadrant1" presStyleLbl="node1" presStyleIdx="0" presStyleCnt="4">
        <dgm:presLayoutVars>
          <dgm:chMax val="1"/>
          <dgm:bulletEnabled val="1"/>
        </dgm:presLayoutVars>
      </dgm:prSet>
      <dgm:spPr/>
    </dgm:pt>
    <dgm:pt modelId="{FCB61512-1696-484C-9965-6AEBEBA0C4F2}" type="pres">
      <dgm:prSet presAssocID="{4FA70EA1-8614-4420-ADDD-8B3100698571}" presName="quadrant2" presStyleLbl="node1" presStyleIdx="1" presStyleCnt="4">
        <dgm:presLayoutVars>
          <dgm:chMax val="1"/>
          <dgm:bulletEnabled val="1"/>
        </dgm:presLayoutVars>
      </dgm:prSet>
      <dgm:spPr/>
    </dgm:pt>
    <dgm:pt modelId="{EDBFA8FB-5AE0-4123-9D29-AEA27926590C}" type="pres">
      <dgm:prSet presAssocID="{4FA70EA1-8614-4420-ADDD-8B3100698571}" presName="quadrant3" presStyleLbl="node1" presStyleIdx="2" presStyleCnt="4">
        <dgm:presLayoutVars>
          <dgm:chMax val="1"/>
          <dgm:bulletEnabled val="1"/>
        </dgm:presLayoutVars>
      </dgm:prSet>
      <dgm:spPr/>
    </dgm:pt>
    <dgm:pt modelId="{EF4A34FE-58E4-4B78-8165-9A60483E9614}" type="pres">
      <dgm:prSet presAssocID="{4FA70EA1-8614-4420-ADDD-8B3100698571}" presName="quadrant4" presStyleLbl="node1" presStyleIdx="3" presStyleCnt="4" custLinFactNeighborX="-3009" custLinFactNeighborY="729">
        <dgm:presLayoutVars>
          <dgm:chMax val="1"/>
          <dgm:bulletEnabled val="1"/>
        </dgm:presLayoutVars>
      </dgm:prSet>
      <dgm:spPr/>
    </dgm:pt>
    <dgm:pt modelId="{4400F0E1-7D10-46C5-9EC3-5454648C34E6}" type="pres">
      <dgm:prSet presAssocID="{4FA70EA1-8614-4420-ADDD-8B3100698571}" presName="quadrantPlaceholder" presStyleCnt="0"/>
      <dgm:spPr/>
    </dgm:pt>
    <dgm:pt modelId="{95202F1F-7CB1-4243-A9EE-12B763C60418}" type="pres">
      <dgm:prSet presAssocID="{4FA70EA1-8614-4420-ADDD-8B3100698571}" presName="center1" presStyleLbl="fgShp" presStyleIdx="0" presStyleCnt="2" custFlipVert="1" custScaleX="5623" custScaleY="6466" custLinFactNeighborX="-7720" custLinFactNeighborY="3619"/>
      <dgm:spPr/>
    </dgm:pt>
    <dgm:pt modelId="{B001E339-A907-4704-8684-5D3C56DF5D8C}" type="pres">
      <dgm:prSet presAssocID="{4FA70EA1-8614-4420-ADDD-8B3100698571}" presName="center2" presStyleLbl="fgShp" presStyleIdx="1" presStyleCnt="2" custFlipVert="1" custScaleX="5061" custScaleY="35198"/>
      <dgm:spPr/>
    </dgm:pt>
  </dgm:ptLst>
  <dgm:cxnLst>
    <dgm:cxn modelId="{9C8FB83E-E3F8-4026-850E-B26182BE45EF}" srcId="{4FA70EA1-8614-4420-ADDD-8B3100698571}" destId="{D186E7CE-FDCA-4191-9270-4C96B0EF2A96}" srcOrd="3" destOrd="0" parTransId="{F1B217A1-2E41-4713-8410-D82802179B31}" sibTransId="{C6AC49BF-8B64-4EEE-8A4C-0960D32F69C0}"/>
    <dgm:cxn modelId="{C191DA62-1B1B-AA40-83C1-207CA0BDAFFE}" type="presOf" srcId="{7370FA1B-ABA3-48F9-89CB-BD2C0BE86764}" destId="{FCB61512-1696-484C-9965-6AEBEBA0C4F2}" srcOrd="0" destOrd="0" presId="urn:microsoft.com/office/officeart/2005/8/layout/cycle4"/>
    <dgm:cxn modelId="{0028F7A1-7BEE-4F43-8BDD-E9E72976B217}" type="presOf" srcId="{D186E7CE-FDCA-4191-9270-4C96B0EF2A96}" destId="{EF4A34FE-58E4-4B78-8165-9A60483E9614}" srcOrd="0" destOrd="0" presId="urn:microsoft.com/office/officeart/2005/8/layout/cycle4"/>
    <dgm:cxn modelId="{C8D8F4B8-78BF-854E-9103-3B738036BCB0}" type="presOf" srcId="{CE28724C-2462-4D80-9B4E-948812592115}" destId="{EDBFA8FB-5AE0-4123-9D29-AEA27926590C}" srcOrd="0" destOrd="0" presId="urn:microsoft.com/office/officeart/2005/8/layout/cycle4"/>
    <dgm:cxn modelId="{228D5BC1-E8DC-465A-A4E6-0366441245EB}" type="presOf" srcId="{58F861E5-0985-41BD-B30E-28DC5A99DD1C}" destId="{F1A08DF3-D49C-4074-B9CD-CC49589E7C0F}" srcOrd="0" destOrd="0" presId="urn:microsoft.com/office/officeart/2005/8/layout/cycle4"/>
    <dgm:cxn modelId="{33F11ECD-5DA6-43EA-91F0-2F3A40A0D9CE}" srcId="{4FA70EA1-8614-4420-ADDD-8B3100698571}" destId="{CE28724C-2462-4D80-9B4E-948812592115}" srcOrd="2" destOrd="0" parTransId="{520D1228-D8C2-427A-BAF5-165BB81FF825}" sibTransId="{D4BE9EFD-C431-4D17-AD51-D864A49BFA38}"/>
    <dgm:cxn modelId="{0DF757D7-30D8-458E-9750-2F18DF66A05D}" type="presOf" srcId="{4FA70EA1-8614-4420-ADDD-8B3100698571}" destId="{94349B0F-8096-40B3-B18B-7E9B90D0EA0E}" srcOrd="0" destOrd="0" presId="urn:microsoft.com/office/officeart/2005/8/layout/cycle4"/>
    <dgm:cxn modelId="{1B92A3ED-06B8-41C2-97CC-94CB321F2C35}" srcId="{4FA70EA1-8614-4420-ADDD-8B3100698571}" destId="{58F861E5-0985-41BD-B30E-28DC5A99DD1C}" srcOrd="0" destOrd="0" parTransId="{DFBF6C65-A7DB-4FCF-B420-927E9E9ED4E6}" sibTransId="{40B7453E-571E-4ADC-97E4-F7A5CC1A9274}"/>
    <dgm:cxn modelId="{021E20EF-4A1B-43FE-8354-8D4D81C5D17E}" srcId="{4FA70EA1-8614-4420-ADDD-8B3100698571}" destId="{7370FA1B-ABA3-48F9-89CB-BD2C0BE86764}" srcOrd="1" destOrd="0" parTransId="{C93AE9DB-0106-42E1-9F36-B4DF6788994B}" sibTransId="{87E015E9-D43F-4978-9D6A-001374673EFC}"/>
    <dgm:cxn modelId="{1D7C0E3B-0E96-4685-838E-3613B7D7EEA0}" type="presParOf" srcId="{94349B0F-8096-40B3-B18B-7E9B90D0EA0E}" destId="{9BA93983-EB59-4703-A52B-A9B47821FBD0}" srcOrd="0" destOrd="0" presId="urn:microsoft.com/office/officeart/2005/8/layout/cycle4"/>
    <dgm:cxn modelId="{7240B720-35A8-45A2-9FD0-7B68E6469515}" type="presParOf" srcId="{9BA93983-EB59-4703-A52B-A9B47821FBD0}" destId="{3C998529-7E29-4380-85AC-910A48C3C33D}" srcOrd="0" destOrd="0" presId="urn:microsoft.com/office/officeart/2005/8/layout/cycle4"/>
    <dgm:cxn modelId="{53F7D720-E056-4148-89D2-7841E94C7823}" type="presParOf" srcId="{94349B0F-8096-40B3-B18B-7E9B90D0EA0E}" destId="{03000C6B-3F51-4C6F-B7B8-D5910A59392A}" srcOrd="1" destOrd="0" presId="urn:microsoft.com/office/officeart/2005/8/layout/cycle4"/>
    <dgm:cxn modelId="{B4D4AD5B-C56E-42E3-9826-45DDA7128AEC}" type="presParOf" srcId="{03000C6B-3F51-4C6F-B7B8-D5910A59392A}" destId="{F1A08DF3-D49C-4074-B9CD-CC49589E7C0F}" srcOrd="0" destOrd="0" presId="urn:microsoft.com/office/officeart/2005/8/layout/cycle4"/>
    <dgm:cxn modelId="{39AAA0DE-3C7E-47F5-BDC6-E743054E0285}" type="presParOf" srcId="{03000C6B-3F51-4C6F-B7B8-D5910A59392A}" destId="{FCB61512-1696-484C-9965-6AEBEBA0C4F2}" srcOrd="1" destOrd="0" presId="urn:microsoft.com/office/officeart/2005/8/layout/cycle4"/>
    <dgm:cxn modelId="{31AFD575-3199-4774-8806-5CBB9854E212}" type="presParOf" srcId="{03000C6B-3F51-4C6F-B7B8-D5910A59392A}" destId="{EDBFA8FB-5AE0-4123-9D29-AEA27926590C}" srcOrd="2" destOrd="0" presId="urn:microsoft.com/office/officeart/2005/8/layout/cycle4"/>
    <dgm:cxn modelId="{344D1AC7-4DD9-44F2-B7F9-A9444B52604A}" type="presParOf" srcId="{03000C6B-3F51-4C6F-B7B8-D5910A59392A}" destId="{EF4A34FE-58E4-4B78-8165-9A60483E9614}" srcOrd="3" destOrd="0" presId="urn:microsoft.com/office/officeart/2005/8/layout/cycle4"/>
    <dgm:cxn modelId="{2C127260-CC82-4236-9404-00F310C63F46}" type="presParOf" srcId="{03000C6B-3F51-4C6F-B7B8-D5910A59392A}" destId="{4400F0E1-7D10-46C5-9EC3-5454648C34E6}" srcOrd="4" destOrd="0" presId="urn:microsoft.com/office/officeart/2005/8/layout/cycle4"/>
    <dgm:cxn modelId="{EE97A5C7-39F6-4A9D-975B-B8512A72A345}" type="presParOf" srcId="{94349B0F-8096-40B3-B18B-7E9B90D0EA0E}" destId="{95202F1F-7CB1-4243-A9EE-12B763C60418}" srcOrd="2" destOrd="0" presId="urn:microsoft.com/office/officeart/2005/8/layout/cycle4"/>
    <dgm:cxn modelId="{F1B3DC99-8838-4A7F-93C7-9E31B54832A2}" type="presParOf" srcId="{94349B0F-8096-40B3-B18B-7E9B90D0EA0E}" destId="{B001E339-A907-4704-8684-5D3C56DF5D8C}" srcOrd="3" destOrd="0" presId="urn:microsoft.com/office/officeart/2005/8/layout/cycle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EF6E025-0B12-4AB3-9562-A18E99AF124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en-US"/>
        </a:p>
      </dgm:t>
    </dgm:pt>
    <dgm:pt modelId="{0D913356-940F-4434-8C7B-FF2CA22AB7FD}">
      <dgm:prSet/>
      <dgm:spPr/>
      <dgm:t>
        <a:bodyPr/>
        <a:lstStyle/>
        <a:p>
          <a:r>
            <a:rPr lang="en-GB"/>
            <a:t>Mostly reduction</a:t>
          </a:r>
          <a:endParaRPr lang="en-US"/>
        </a:p>
      </dgm:t>
    </dgm:pt>
    <dgm:pt modelId="{A85776E3-9E9B-400F-BB3A-57822006C90F}" type="parTrans" cxnId="{555648CF-5DAC-4A64-929A-206D7F601051}">
      <dgm:prSet/>
      <dgm:spPr/>
      <dgm:t>
        <a:bodyPr/>
        <a:lstStyle/>
        <a:p>
          <a:endParaRPr lang="en-US"/>
        </a:p>
      </dgm:t>
    </dgm:pt>
    <dgm:pt modelId="{B25FBF5B-F24C-4B24-BD65-4A600C095D7E}" type="sibTrans" cxnId="{555648CF-5DAC-4A64-929A-206D7F601051}">
      <dgm:prSet/>
      <dgm:spPr/>
      <dgm:t>
        <a:bodyPr/>
        <a:lstStyle/>
        <a:p>
          <a:endParaRPr lang="en-US"/>
        </a:p>
      </dgm:t>
    </dgm:pt>
    <dgm:pt modelId="{039A2BD1-C888-4BEE-8870-99EE88114B8E}">
      <dgm:prSet/>
      <dgm:spPr/>
      <dgm:t>
        <a:bodyPr/>
        <a:lstStyle/>
        <a:p>
          <a:r>
            <a:rPr lang="en-GB"/>
            <a:t>Some reversed correlation</a:t>
          </a:r>
          <a:endParaRPr lang="en-US"/>
        </a:p>
      </dgm:t>
    </dgm:pt>
    <dgm:pt modelId="{AFB86478-11BD-4943-85EF-069203770FF9}" type="parTrans" cxnId="{7ED26EDC-197D-4648-BBB6-6F8D9D98F578}">
      <dgm:prSet/>
      <dgm:spPr/>
      <dgm:t>
        <a:bodyPr/>
        <a:lstStyle/>
        <a:p>
          <a:endParaRPr lang="en-US"/>
        </a:p>
      </dgm:t>
    </dgm:pt>
    <dgm:pt modelId="{CE1F07AC-34B6-41B2-9061-ADDBA4BC2DFA}" type="sibTrans" cxnId="{7ED26EDC-197D-4648-BBB6-6F8D9D98F578}">
      <dgm:prSet/>
      <dgm:spPr/>
      <dgm:t>
        <a:bodyPr/>
        <a:lstStyle/>
        <a:p>
          <a:endParaRPr lang="en-US"/>
        </a:p>
      </dgm:t>
    </dgm:pt>
    <dgm:pt modelId="{0C90B195-0F3A-4AD9-A40B-1B24956BD79E}">
      <dgm:prSet/>
      <dgm:spPr/>
      <dgm:t>
        <a:bodyPr/>
        <a:lstStyle/>
        <a:p>
          <a:r>
            <a:rPr lang="en-GB"/>
            <a:t>Few stronger correlation</a:t>
          </a:r>
          <a:endParaRPr lang="en-US"/>
        </a:p>
      </dgm:t>
    </dgm:pt>
    <dgm:pt modelId="{938C925F-1E0C-4C0E-B77C-4B38726CBA83}" type="parTrans" cxnId="{685979E6-A57C-4D59-A20D-5F89A26A80AD}">
      <dgm:prSet/>
      <dgm:spPr/>
      <dgm:t>
        <a:bodyPr/>
        <a:lstStyle/>
        <a:p>
          <a:endParaRPr lang="en-US"/>
        </a:p>
      </dgm:t>
    </dgm:pt>
    <dgm:pt modelId="{61171E2A-5687-45DB-A509-F0982053A42E}" type="sibTrans" cxnId="{685979E6-A57C-4D59-A20D-5F89A26A80AD}">
      <dgm:prSet/>
      <dgm:spPr/>
      <dgm:t>
        <a:bodyPr/>
        <a:lstStyle/>
        <a:p>
          <a:endParaRPr lang="en-US"/>
        </a:p>
      </dgm:t>
    </dgm:pt>
    <dgm:pt modelId="{A33A127D-3616-4535-A295-989058DF7C4D}" type="pres">
      <dgm:prSet presAssocID="{0EF6E025-0B12-4AB3-9562-A18E99AF124E}" presName="linear" presStyleCnt="0">
        <dgm:presLayoutVars>
          <dgm:animLvl val="lvl"/>
          <dgm:resizeHandles val="exact"/>
        </dgm:presLayoutVars>
      </dgm:prSet>
      <dgm:spPr/>
    </dgm:pt>
    <dgm:pt modelId="{AB8A1EB7-161E-4BB8-8584-7D3593FBE1D5}" type="pres">
      <dgm:prSet presAssocID="{0D913356-940F-4434-8C7B-FF2CA22AB7FD}" presName="parentText" presStyleLbl="node1" presStyleIdx="0" presStyleCnt="3">
        <dgm:presLayoutVars>
          <dgm:chMax val="0"/>
          <dgm:bulletEnabled val="1"/>
        </dgm:presLayoutVars>
      </dgm:prSet>
      <dgm:spPr/>
    </dgm:pt>
    <dgm:pt modelId="{D730DD80-EBF6-4A8D-A216-350916AAF936}" type="pres">
      <dgm:prSet presAssocID="{B25FBF5B-F24C-4B24-BD65-4A600C095D7E}" presName="spacer" presStyleCnt="0"/>
      <dgm:spPr/>
    </dgm:pt>
    <dgm:pt modelId="{55D22D70-3B67-43AD-AD4A-4675983049D3}" type="pres">
      <dgm:prSet presAssocID="{039A2BD1-C888-4BEE-8870-99EE88114B8E}" presName="parentText" presStyleLbl="node1" presStyleIdx="1" presStyleCnt="3">
        <dgm:presLayoutVars>
          <dgm:chMax val="0"/>
          <dgm:bulletEnabled val="1"/>
        </dgm:presLayoutVars>
      </dgm:prSet>
      <dgm:spPr/>
    </dgm:pt>
    <dgm:pt modelId="{5FA5D865-70C9-46EA-BBDF-7F0FD0F6381B}" type="pres">
      <dgm:prSet presAssocID="{CE1F07AC-34B6-41B2-9061-ADDBA4BC2DFA}" presName="spacer" presStyleCnt="0"/>
      <dgm:spPr/>
    </dgm:pt>
    <dgm:pt modelId="{D190918D-4244-4B3D-92EA-D73A6AE1DA56}" type="pres">
      <dgm:prSet presAssocID="{0C90B195-0F3A-4AD9-A40B-1B24956BD79E}" presName="parentText" presStyleLbl="node1" presStyleIdx="2" presStyleCnt="3">
        <dgm:presLayoutVars>
          <dgm:chMax val="0"/>
          <dgm:bulletEnabled val="1"/>
        </dgm:presLayoutVars>
      </dgm:prSet>
      <dgm:spPr/>
    </dgm:pt>
  </dgm:ptLst>
  <dgm:cxnLst>
    <dgm:cxn modelId="{E0E33A1D-FEEA-47AC-B667-72D569F3E3B2}" type="presOf" srcId="{039A2BD1-C888-4BEE-8870-99EE88114B8E}" destId="{55D22D70-3B67-43AD-AD4A-4675983049D3}" srcOrd="0" destOrd="0" presId="urn:microsoft.com/office/officeart/2005/8/layout/vList2"/>
    <dgm:cxn modelId="{3E119B3A-D5D5-437E-976B-1523014B40FE}" type="presOf" srcId="{0D913356-940F-4434-8C7B-FF2CA22AB7FD}" destId="{AB8A1EB7-161E-4BB8-8584-7D3593FBE1D5}" srcOrd="0" destOrd="0" presId="urn:microsoft.com/office/officeart/2005/8/layout/vList2"/>
    <dgm:cxn modelId="{FF91FB69-BA52-44DB-9919-0C0430DA384C}" type="presOf" srcId="{0EF6E025-0B12-4AB3-9562-A18E99AF124E}" destId="{A33A127D-3616-4535-A295-989058DF7C4D}" srcOrd="0" destOrd="0" presId="urn:microsoft.com/office/officeart/2005/8/layout/vList2"/>
    <dgm:cxn modelId="{555648CF-5DAC-4A64-929A-206D7F601051}" srcId="{0EF6E025-0B12-4AB3-9562-A18E99AF124E}" destId="{0D913356-940F-4434-8C7B-FF2CA22AB7FD}" srcOrd="0" destOrd="0" parTransId="{A85776E3-9E9B-400F-BB3A-57822006C90F}" sibTransId="{B25FBF5B-F24C-4B24-BD65-4A600C095D7E}"/>
    <dgm:cxn modelId="{49F81AD1-0229-4B65-8F44-646962294C99}" type="presOf" srcId="{0C90B195-0F3A-4AD9-A40B-1B24956BD79E}" destId="{D190918D-4244-4B3D-92EA-D73A6AE1DA56}" srcOrd="0" destOrd="0" presId="urn:microsoft.com/office/officeart/2005/8/layout/vList2"/>
    <dgm:cxn modelId="{7ED26EDC-197D-4648-BBB6-6F8D9D98F578}" srcId="{0EF6E025-0B12-4AB3-9562-A18E99AF124E}" destId="{039A2BD1-C888-4BEE-8870-99EE88114B8E}" srcOrd="1" destOrd="0" parTransId="{AFB86478-11BD-4943-85EF-069203770FF9}" sibTransId="{CE1F07AC-34B6-41B2-9061-ADDBA4BC2DFA}"/>
    <dgm:cxn modelId="{685979E6-A57C-4D59-A20D-5F89A26A80AD}" srcId="{0EF6E025-0B12-4AB3-9562-A18E99AF124E}" destId="{0C90B195-0F3A-4AD9-A40B-1B24956BD79E}" srcOrd="2" destOrd="0" parTransId="{938C925F-1E0C-4C0E-B77C-4B38726CBA83}" sibTransId="{61171E2A-5687-45DB-A509-F0982053A42E}"/>
    <dgm:cxn modelId="{ACCB680D-5818-4D4F-A7EA-E5D0CC427FA2}" type="presParOf" srcId="{A33A127D-3616-4535-A295-989058DF7C4D}" destId="{AB8A1EB7-161E-4BB8-8584-7D3593FBE1D5}" srcOrd="0" destOrd="0" presId="urn:microsoft.com/office/officeart/2005/8/layout/vList2"/>
    <dgm:cxn modelId="{386AE123-39C6-438F-91DB-2235887997ED}" type="presParOf" srcId="{A33A127D-3616-4535-A295-989058DF7C4D}" destId="{D730DD80-EBF6-4A8D-A216-350916AAF936}" srcOrd="1" destOrd="0" presId="urn:microsoft.com/office/officeart/2005/8/layout/vList2"/>
    <dgm:cxn modelId="{D825EB82-990A-434D-8A64-1CD73CD07776}" type="presParOf" srcId="{A33A127D-3616-4535-A295-989058DF7C4D}" destId="{55D22D70-3B67-43AD-AD4A-4675983049D3}" srcOrd="2" destOrd="0" presId="urn:microsoft.com/office/officeart/2005/8/layout/vList2"/>
    <dgm:cxn modelId="{CD828BE1-6827-42A7-990A-4B3B5AEA8D43}" type="presParOf" srcId="{A33A127D-3616-4535-A295-989058DF7C4D}" destId="{5FA5D865-70C9-46EA-BBDF-7F0FD0F6381B}" srcOrd="3" destOrd="0" presId="urn:microsoft.com/office/officeart/2005/8/layout/vList2"/>
    <dgm:cxn modelId="{14DEC78E-77F6-4FED-8C1B-1D147A031763}" type="presParOf" srcId="{A33A127D-3616-4535-A295-989058DF7C4D}" destId="{D190918D-4244-4B3D-92EA-D73A6AE1DA56}"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334C694-482C-4839-9ED8-7700D26E0404}" type="doc">
      <dgm:prSet loTypeId="urn:microsoft.com/office/officeart/2018/5/layout/CenteredIconLabelDescriptionList" loCatId="icon" qsTypeId="urn:microsoft.com/office/officeart/2005/8/quickstyle/simple1" qsCatId="simple" csTypeId="urn:microsoft.com/office/officeart/2018/5/colors/Iconchunking_neutralbg_colorful5" csCatId="colorful" phldr="1"/>
      <dgm:spPr/>
      <dgm:t>
        <a:bodyPr/>
        <a:lstStyle/>
        <a:p>
          <a:endParaRPr lang="en-US"/>
        </a:p>
      </dgm:t>
    </dgm:pt>
    <dgm:pt modelId="{644FAC0D-BC53-43C4-B311-ECA48BCC5801}">
      <dgm:prSet/>
      <dgm:spPr/>
      <dgm:t>
        <a:bodyPr/>
        <a:lstStyle/>
        <a:p>
          <a:pPr>
            <a:defRPr b="1"/>
          </a:pPr>
          <a:r>
            <a:rPr lang="en-GB"/>
            <a:t>Novel genetic variants were found</a:t>
          </a:r>
          <a:endParaRPr lang="en-US"/>
        </a:p>
      </dgm:t>
    </dgm:pt>
    <dgm:pt modelId="{8BF7E39E-ED49-48D2-8A1E-AC812121DC19}" type="parTrans" cxnId="{F4502A75-E2DE-4BA4-A22D-34A8FD46AAA9}">
      <dgm:prSet/>
      <dgm:spPr/>
      <dgm:t>
        <a:bodyPr/>
        <a:lstStyle/>
        <a:p>
          <a:endParaRPr lang="en-US"/>
        </a:p>
      </dgm:t>
    </dgm:pt>
    <dgm:pt modelId="{AF536697-91AC-49BB-85ED-851BF2A813E8}" type="sibTrans" cxnId="{F4502A75-E2DE-4BA4-A22D-34A8FD46AAA9}">
      <dgm:prSet/>
      <dgm:spPr/>
      <dgm:t>
        <a:bodyPr/>
        <a:lstStyle/>
        <a:p>
          <a:endParaRPr lang="en-US"/>
        </a:p>
      </dgm:t>
    </dgm:pt>
    <dgm:pt modelId="{403AFDEC-6C22-4DA4-A8D3-B69D9124EAAE}">
      <dgm:prSet/>
      <dgm:spPr/>
      <dgm:t>
        <a:bodyPr/>
        <a:lstStyle/>
        <a:p>
          <a:r>
            <a:rPr lang="en-GB" dirty="0"/>
            <a:t>Some novel SNPs were reported in other studies: psychiatric GWAS studies or genomic studies, e.g. gene studies. </a:t>
          </a:r>
          <a:endParaRPr lang="en-US" dirty="0"/>
        </a:p>
      </dgm:t>
    </dgm:pt>
    <dgm:pt modelId="{63C42A65-3D12-47D7-9BEF-A00B5D0526F1}" type="parTrans" cxnId="{A6FEC331-E041-4656-8465-9FF02303D8E6}">
      <dgm:prSet/>
      <dgm:spPr/>
      <dgm:t>
        <a:bodyPr/>
        <a:lstStyle/>
        <a:p>
          <a:endParaRPr lang="en-US"/>
        </a:p>
      </dgm:t>
    </dgm:pt>
    <dgm:pt modelId="{59E4DF5C-A5B8-4FFB-BEA4-02C446D12428}" type="sibTrans" cxnId="{A6FEC331-E041-4656-8465-9FF02303D8E6}">
      <dgm:prSet/>
      <dgm:spPr/>
      <dgm:t>
        <a:bodyPr/>
        <a:lstStyle/>
        <a:p>
          <a:endParaRPr lang="en-US"/>
        </a:p>
      </dgm:t>
    </dgm:pt>
    <dgm:pt modelId="{DC0F42D8-DADD-49C4-8288-DD8262C13DF4}">
      <dgm:prSet/>
      <dgm:spPr/>
      <dgm:t>
        <a:bodyPr/>
        <a:lstStyle/>
        <a:p>
          <a:r>
            <a:rPr lang="en-GB" dirty="0"/>
            <a:t>Are they genetic variants associated with SCZ, BIP, ADHD and AN specificities? </a:t>
          </a:r>
          <a:endParaRPr lang="en-US" dirty="0"/>
        </a:p>
      </dgm:t>
    </dgm:pt>
    <dgm:pt modelId="{5E9754A5-D3C5-4A69-B554-1AD348BD9D89}" type="parTrans" cxnId="{A947100D-D8B2-473D-85C6-F8F829BF9CBE}">
      <dgm:prSet/>
      <dgm:spPr/>
      <dgm:t>
        <a:bodyPr/>
        <a:lstStyle/>
        <a:p>
          <a:endParaRPr lang="en-US"/>
        </a:p>
      </dgm:t>
    </dgm:pt>
    <dgm:pt modelId="{CE5E3CB4-FAB2-48DA-AA8C-32BCE1FFD2C2}" type="sibTrans" cxnId="{A947100D-D8B2-473D-85C6-F8F829BF9CBE}">
      <dgm:prSet/>
      <dgm:spPr/>
      <dgm:t>
        <a:bodyPr/>
        <a:lstStyle/>
        <a:p>
          <a:endParaRPr lang="en-US"/>
        </a:p>
      </dgm:t>
    </dgm:pt>
    <dgm:pt modelId="{0F53B10C-3274-4407-A225-6200E8D85EDD}">
      <dgm:prSet/>
      <dgm:spPr/>
      <dgm:t>
        <a:bodyPr/>
        <a:lstStyle/>
        <a:p>
          <a:pPr>
            <a:defRPr b="1"/>
          </a:pPr>
          <a:r>
            <a:rPr lang="en-GB"/>
            <a:t>Changes in rgs with external traits</a:t>
          </a:r>
          <a:endParaRPr lang="en-US"/>
        </a:p>
      </dgm:t>
    </dgm:pt>
    <dgm:pt modelId="{EF4472E6-E2CA-4DCD-B962-AA11F378B99F}" type="parTrans" cxnId="{E62AAC31-2543-4179-9D79-E6C8E86C7F05}">
      <dgm:prSet/>
      <dgm:spPr/>
      <dgm:t>
        <a:bodyPr/>
        <a:lstStyle/>
        <a:p>
          <a:endParaRPr lang="en-US"/>
        </a:p>
      </dgm:t>
    </dgm:pt>
    <dgm:pt modelId="{CA7CBB14-8C2F-443E-BD7B-1964B0BEF12C}" type="sibTrans" cxnId="{E62AAC31-2543-4179-9D79-E6C8E86C7F05}">
      <dgm:prSet/>
      <dgm:spPr/>
      <dgm:t>
        <a:bodyPr/>
        <a:lstStyle/>
        <a:p>
          <a:endParaRPr lang="en-US"/>
        </a:p>
      </dgm:t>
    </dgm:pt>
    <dgm:pt modelId="{34AC8C26-8A3C-439C-8150-424A37530A0F}">
      <dgm:prSet/>
      <dgm:spPr/>
      <dgm:t>
        <a:bodyPr/>
        <a:lstStyle/>
        <a:p>
          <a:r>
            <a:rPr lang="en-GB" dirty="0"/>
            <a:t>Removed the genetic correlations between traits contributed by p?</a:t>
          </a:r>
          <a:endParaRPr lang="en-US" dirty="0"/>
        </a:p>
      </dgm:t>
    </dgm:pt>
    <dgm:pt modelId="{61A58C18-4ACE-4EAA-AE5E-E49EA0960962}" type="parTrans" cxnId="{4D912EA4-BCD4-4210-94FE-D133D0C3C0E8}">
      <dgm:prSet/>
      <dgm:spPr/>
      <dgm:t>
        <a:bodyPr/>
        <a:lstStyle/>
        <a:p>
          <a:endParaRPr lang="en-US"/>
        </a:p>
      </dgm:t>
    </dgm:pt>
    <dgm:pt modelId="{46926D9A-907E-4F25-91AD-AECACA28E17B}" type="sibTrans" cxnId="{4D912EA4-BCD4-4210-94FE-D133D0C3C0E8}">
      <dgm:prSet/>
      <dgm:spPr/>
      <dgm:t>
        <a:bodyPr/>
        <a:lstStyle/>
        <a:p>
          <a:endParaRPr lang="en-US"/>
        </a:p>
      </dgm:t>
    </dgm:pt>
    <dgm:pt modelId="{5F2FB6EF-A6FA-43C3-B794-2396EB7413D2}">
      <dgm:prSet/>
      <dgm:spPr/>
      <dgm:t>
        <a:bodyPr/>
        <a:lstStyle/>
        <a:p>
          <a:r>
            <a:rPr lang="en-GB"/>
            <a:t>How to explain the few exceptions?</a:t>
          </a:r>
          <a:endParaRPr lang="en-US"/>
        </a:p>
      </dgm:t>
    </dgm:pt>
    <dgm:pt modelId="{A907DB0D-8A2E-4D16-9110-043B3E9C301A}" type="parTrans" cxnId="{5653AFE6-DF38-415F-8654-772132044B9D}">
      <dgm:prSet/>
      <dgm:spPr/>
      <dgm:t>
        <a:bodyPr/>
        <a:lstStyle/>
        <a:p>
          <a:endParaRPr lang="en-US"/>
        </a:p>
      </dgm:t>
    </dgm:pt>
    <dgm:pt modelId="{6F3CBAE7-C7D5-4EB9-ABCC-828463B4FBC1}" type="sibTrans" cxnId="{5653AFE6-DF38-415F-8654-772132044B9D}">
      <dgm:prSet/>
      <dgm:spPr/>
      <dgm:t>
        <a:bodyPr/>
        <a:lstStyle/>
        <a:p>
          <a:endParaRPr lang="en-US"/>
        </a:p>
      </dgm:t>
    </dgm:pt>
    <dgm:pt modelId="{71028FB9-4CB4-488E-9592-C98EF67DFC09}">
      <dgm:prSet/>
      <dgm:spPr/>
      <dgm:t>
        <a:bodyPr/>
        <a:lstStyle/>
        <a:p>
          <a:pPr>
            <a:defRPr b="1"/>
          </a:pPr>
          <a:r>
            <a:rPr lang="en-GB"/>
            <a:t>Changes in the enrichment</a:t>
          </a:r>
          <a:endParaRPr lang="en-US"/>
        </a:p>
      </dgm:t>
    </dgm:pt>
    <dgm:pt modelId="{B5CD9229-ECA7-43F3-ADB6-CD7453110DF2}" type="parTrans" cxnId="{ADCCDF07-93BC-48AA-BACB-C46884BF68B7}">
      <dgm:prSet/>
      <dgm:spPr/>
      <dgm:t>
        <a:bodyPr/>
        <a:lstStyle/>
        <a:p>
          <a:endParaRPr lang="en-US"/>
        </a:p>
      </dgm:t>
    </dgm:pt>
    <dgm:pt modelId="{A848998B-E2A9-40E9-AAF8-9F4761627C6A}" type="sibTrans" cxnId="{ADCCDF07-93BC-48AA-BACB-C46884BF68B7}">
      <dgm:prSet/>
      <dgm:spPr/>
      <dgm:t>
        <a:bodyPr/>
        <a:lstStyle/>
        <a:p>
          <a:endParaRPr lang="en-US"/>
        </a:p>
      </dgm:t>
    </dgm:pt>
    <dgm:pt modelId="{F1614FBE-13EC-4201-86ED-263ED4190684}">
      <dgm:prSet/>
      <dgm:spPr/>
      <dgm:t>
        <a:bodyPr/>
        <a:lstStyle/>
        <a:p>
          <a:r>
            <a:rPr lang="en-GB"/>
            <a:t>Different most enriched brain areas before and after controlling of p</a:t>
          </a:r>
          <a:endParaRPr lang="en-US"/>
        </a:p>
      </dgm:t>
    </dgm:pt>
    <dgm:pt modelId="{6D47029B-19C1-4D29-A3F5-6D27420842A7}" type="parTrans" cxnId="{FA1A4E23-5C0D-449E-B5B2-141DA7E2D9D4}">
      <dgm:prSet/>
      <dgm:spPr/>
      <dgm:t>
        <a:bodyPr/>
        <a:lstStyle/>
        <a:p>
          <a:endParaRPr lang="en-US"/>
        </a:p>
      </dgm:t>
    </dgm:pt>
    <dgm:pt modelId="{743FA82C-D2B9-4E19-A31C-C714425939C7}" type="sibTrans" cxnId="{FA1A4E23-5C0D-449E-B5B2-141DA7E2D9D4}">
      <dgm:prSet/>
      <dgm:spPr/>
      <dgm:t>
        <a:bodyPr/>
        <a:lstStyle/>
        <a:p>
          <a:endParaRPr lang="en-US"/>
        </a:p>
      </dgm:t>
    </dgm:pt>
    <dgm:pt modelId="{09EC0296-7146-4221-A066-E318A6C78C79}">
      <dgm:prSet/>
      <dgm:spPr/>
      <dgm:t>
        <a:bodyPr/>
        <a:lstStyle/>
        <a:p>
          <a:r>
            <a:rPr lang="en-GB"/>
            <a:t>Less enrichments in the different brain development stages, but stronger association. Sharper profile?</a:t>
          </a:r>
          <a:endParaRPr lang="en-US"/>
        </a:p>
      </dgm:t>
    </dgm:pt>
    <dgm:pt modelId="{B08ADE20-633A-483C-93B4-BCB62F115297}" type="parTrans" cxnId="{2617EA2B-519B-41C8-BBA6-812F960061C9}">
      <dgm:prSet/>
      <dgm:spPr/>
      <dgm:t>
        <a:bodyPr/>
        <a:lstStyle/>
        <a:p>
          <a:endParaRPr lang="en-US"/>
        </a:p>
      </dgm:t>
    </dgm:pt>
    <dgm:pt modelId="{5BF0E330-A94C-4D60-97C1-6971DD76617D}" type="sibTrans" cxnId="{2617EA2B-519B-41C8-BBA6-812F960061C9}">
      <dgm:prSet/>
      <dgm:spPr/>
      <dgm:t>
        <a:bodyPr/>
        <a:lstStyle/>
        <a:p>
          <a:endParaRPr lang="en-US"/>
        </a:p>
      </dgm:t>
    </dgm:pt>
    <dgm:pt modelId="{15AB0CCE-96AC-448E-94C1-7C8F8F130DF3}" type="pres">
      <dgm:prSet presAssocID="{E334C694-482C-4839-9ED8-7700D26E0404}" presName="root" presStyleCnt="0">
        <dgm:presLayoutVars>
          <dgm:dir/>
          <dgm:resizeHandles val="exact"/>
        </dgm:presLayoutVars>
      </dgm:prSet>
      <dgm:spPr/>
    </dgm:pt>
    <dgm:pt modelId="{4A33944E-C68D-4804-8C2D-F7E6BB15CE1B}" type="pres">
      <dgm:prSet presAssocID="{644FAC0D-BC53-43C4-B311-ECA48BCC5801}" presName="compNode" presStyleCnt="0"/>
      <dgm:spPr/>
    </dgm:pt>
    <dgm:pt modelId="{BA1F8825-3EBA-4B27-8E52-89F3694649F0}" type="pres">
      <dgm:prSet presAssocID="{644FAC0D-BC53-43C4-B311-ECA48BCC580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C8A93933-232F-4FEB-B3F0-310DB1ADB153}" type="pres">
      <dgm:prSet presAssocID="{644FAC0D-BC53-43C4-B311-ECA48BCC5801}" presName="iconSpace" presStyleCnt="0"/>
      <dgm:spPr/>
    </dgm:pt>
    <dgm:pt modelId="{FC4B6AE6-4404-42B3-BCAC-07F75054CE82}" type="pres">
      <dgm:prSet presAssocID="{644FAC0D-BC53-43C4-B311-ECA48BCC5801}" presName="parTx" presStyleLbl="revTx" presStyleIdx="0" presStyleCnt="6">
        <dgm:presLayoutVars>
          <dgm:chMax val="0"/>
          <dgm:chPref val="0"/>
        </dgm:presLayoutVars>
      </dgm:prSet>
      <dgm:spPr/>
    </dgm:pt>
    <dgm:pt modelId="{199CF4BE-09BE-40F1-8210-1025FF57D8CD}" type="pres">
      <dgm:prSet presAssocID="{644FAC0D-BC53-43C4-B311-ECA48BCC5801}" presName="txSpace" presStyleCnt="0"/>
      <dgm:spPr/>
    </dgm:pt>
    <dgm:pt modelId="{FF09FC5E-0218-44E5-82B4-CABE48CADED3}" type="pres">
      <dgm:prSet presAssocID="{644FAC0D-BC53-43C4-B311-ECA48BCC5801}" presName="desTx" presStyleLbl="revTx" presStyleIdx="1" presStyleCnt="6">
        <dgm:presLayoutVars/>
      </dgm:prSet>
      <dgm:spPr/>
    </dgm:pt>
    <dgm:pt modelId="{686FE0EB-10B3-4689-A191-19B5BCBDEDAB}" type="pres">
      <dgm:prSet presAssocID="{AF536697-91AC-49BB-85ED-851BF2A813E8}" presName="sibTrans" presStyleCnt="0"/>
      <dgm:spPr/>
    </dgm:pt>
    <dgm:pt modelId="{C3C47F8F-7022-4BC0-B1BA-8123D0DE4B27}" type="pres">
      <dgm:prSet presAssocID="{0F53B10C-3274-4407-A225-6200E8D85EDD}" presName="compNode" presStyleCnt="0"/>
      <dgm:spPr/>
    </dgm:pt>
    <dgm:pt modelId="{9C46189D-77AB-4F54-95AD-28EDE8B99474}" type="pres">
      <dgm:prSet presAssocID="{0F53B10C-3274-4407-A225-6200E8D85ED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AC714AFC-1A85-463F-9A53-7491040396E5}" type="pres">
      <dgm:prSet presAssocID="{0F53B10C-3274-4407-A225-6200E8D85EDD}" presName="iconSpace" presStyleCnt="0"/>
      <dgm:spPr/>
    </dgm:pt>
    <dgm:pt modelId="{AF67A01B-7394-4B9B-A8C9-87D9F5A493E0}" type="pres">
      <dgm:prSet presAssocID="{0F53B10C-3274-4407-A225-6200E8D85EDD}" presName="parTx" presStyleLbl="revTx" presStyleIdx="2" presStyleCnt="6">
        <dgm:presLayoutVars>
          <dgm:chMax val="0"/>
          <dgm:chPref val="0"/>
        </dgm:presLayoutVars>
      </dgm:prSet>
      <dgm:spPr/>
    </dgm:pt>
    <dgm:pt modelId="{32F51A02-C7FD-4454-803D-86E1FB4B1375}" type="pres">
      <dgm:prSet presAssocID="{0F53B10C-3274-4407-A225-6200E8D85EDD}" presName="txSpace" presStyleCnt="0"/>
      <dgm:spPr/>
    </dgm:pt>
    <dgm:pt modelId="{A2871793-54D9-46BF-9791-1EE37791C66E}" type="pres">
      <dgm:prSet presAssocID="{0F53B10C-3274-4407-A225-6200E8D85EDD}" presName="desTx" presStyleLbl="revTx" presStyleIdx="3" presStyleCnt="6">
        <dgm:presLayoutVars/>
      </dgm:prSet>
      <dgm:spPr/>
    </dgm:pt>
    <dgm:pt modelId="{359831AE-8BFD-4CFF-9951-E757736323D0}" type="pres">
      <dgm:prSet presAssocID="{CA7CBB14-8C2F-443E-BD7B-1964B0BEF12C}" presName="sibTrans" presStyleCnt="0"/>
      <dgm:spPr/>
    </dgm:pt>
    <dgm:pt modelId="{5F5E026C-C25E-4116-AC9F-F9A5E8524D84}" type="pres">
      <dgm:prSet presAssocID="{71028FB9-4CB4-488E-9592-C98EF67DFC09}" presName="compNode" presStyleCnt="0"/>
      <dgm:spPr/>
    </dgm:pt>
    <dgm:pt modelId="{DF45A070-48A7-4A57-82D6-D8F11EC290F1}" type="pres">
      <dgm:prSet presAssocID="{71028FB9-4CB4-488E-9592-C98EF67DFC0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Brain"/>
        </a:ext>
      </dgm:extLst>
    </dgm:pt>
    <dgm:pt modelId="{49E364EB-A268-40B5-A82D-FF243CF8EF9F}" type="pres">
      <dgm:prSet presAssocID="{71028FB9-4CB4-488E-9592-C98EF67DFC09}" presName="iconSpace" presStyleCnt="0"/>
      <dgm:spPr/>
    </dgm:pt>
    <dgm:pt modelId="{3C546E91-699D-45C6-BF07-D2A000059F3C}" type="pres">
      <dgm:prSet presAssocID="{71028FB9-4CB4-488E-9592-C98EF67DFC09}" presName="parTx" presStyleLbl="revTx" presStyleIdx="4" presStyleCnt="6">
        <dgm:presLayoutVars>
          <dgm:chMax val="0"/>
          <dgm:chPref val="0"/>
        </dgm:presLayoutVars>
      </dgm:prSet>
      <dgm:spPr/>
    </dgm:pt>
    <dgm:pt modelId="{E06FE911-BCF4-44B8-B512-66817BD9E599}" type="pres">
      <dgm:prSet presAssocID="{71028FB9-4CB4-488E-9592-C98EF67DFC09}" presName="txSpace" presStyleCnt="0"/>
      <dgm:spPr/>
    </dgm:pt>
    <dgm:pt modelId="{C7EC7B02-759B-4FED-9160-8BB3B17B092D}" type="pres">
      <dgm:prSet presAssocID="{71028FB9-4CB4-488E-9592-C98EF67DFC09}" presName="desTx" presStyleLbl="revTx" presStyleIdx="5" presStyleCnt="6">
        <dgm:presLayoutVars/>
      </dgm:prSet>
      <dgm:spPr/>
    </dgm:pt>
  </dgm:ptLst>
  <dgm:cxnLst>
    <dgm:cxn modelId="{ADCCDF07-93BC-48AA-BACB-C46884BF68B7}" srcId="{E334C694-482C-4839-9ED8-7700D26E0404}" destId="{71028FB9-4CB4-488E-9592-C98EF67DFC09}" srcOrd="2" destOrd="0" parTransId="{B5CD9229-ECA7-43F3-ADB6-CD7453110DF2}" sibTransId="{A848998B-E2A9-40E9-AAF8-9F4761627C6A}"/>
    <dgm:cxn modelId="{4E500C08-D953-444E-9237-42BA547F70B4}" type="presOf" srcId="{E334C694-482C-4839-9ED8-7700D26E0404}" destId="{15AB0CCE-96AC-448E-94C1-7C8F8F130DF3}" srcOrd="0" destOrd="0" presId="urn:microsoft.com/office/officeart/2018/5/layout/CenteredIconLabelDescriptionList"/>
    <dgm:cxn modelId="{A947100D-D8B2-473D-85C6-F8F829BF9CBE}" srcId="{644FAC0D-BC53-43C4-B311-ECA48BCC5801}" destId="{DC0F42D8-DADD-49C4-8288-DD8262C13DF4}" srcOrd="1" destOrd="0" parTransId="{5E9754A5-D3C5-4A69-B554-1AD348BD9D89}" sibTransId="{CE5E3CB4-FAB2-48DA-AA8C-32BCE1FFD2C2}"/>
    <dgm:cxn modelId="{FA1A4E23-5C0D-449E-B5B2-141DA7E2D9D4}" srcId="{71028FB9-4CB4-488E-9592-C98EF67DFC09}" destId="{F1614FBE-13EC-4201-86ED-263ED4190684}" srcOrd="0" destOrd="0" parTransId="{6D47029B-19C1-4D29-A3F5-6D27420842A7}" sibTransId="{743FA82C-D2B9-4E19-A31C-C714425939C7}"/>
    <dgm:cxn modelId="{2617EA2B-519B-41C8-BBA6-812F960061C9}" srcId="{71028FB9-4CB4-488E-9592-C98EF67DFC09}" destId="{09EC0296-7146-4221-A066-E318A6C78C79}" srcOrd="1" destOrd="0" parTransId="{B08ADE20-633A-483C-93B4-BCB62F115297}" sibTransId="{5BF0E330-A94C-4D60-97C1-6971DD76617D}"/>
    <dgm:cxn modelId="{E62AAC31-2543-4179-9D79-E6C8E86C7F05}" srcId="{E334C694-482C-4839-9ED8-7700D26E0404}" destId="{0F53B10C-3274-4407-A225-6200E8D85EDD}" srcOrd="1" destOrd="0" parTransId="{EF4472E6-E2CA-4DCD-B962-AA11F378B99F}" sibTransId="{CA7CBB14-8C2F-443E-BD7B-1964B0BEF12C}"/>
    <dgm:cxn modelId="{A6FEC331-E041-4656-8465-9FF02303D8E6}" srcId="{644FAC0D-BC53-43C4-B311-ECA48BCC5801}" destId="{403AFDEC-6C22-4DA4-A8D3-B69D9124EAAE}" srcOrd="0" destOrd="0" parTransId="{63C42A65-3D12-47D7-9BEF-A00B5D0526F1}" sibTransId="{59E4DF5C-A5B8-4FFB-BEA4-02C446D12428}"/>
    <dgm:cxn modelId="{A8643B35-8CE3-4856-9253-A0A4FF47361F}" type="presOf" srcId="{34AC8C26-8A3C-439C-8150-424A37530A0F}" destId="{A2871793-54D9-46BF-9791-1EE37791C66E}" srcOrd="0" destOrd="0" presId="urn:microsoft.com/office/officeart/2018/5/layout/CenteredIconLabelDescriptionList"/>
    <dgm:cxn modelId="{FFC9EF5E-AC42-4781-B266-E352091C9D42}" type="presOf" srcId="{5F2FB6EF-A6FA-43C3-B794-2396EB7413D2}" destId="{A2871793-54D9-46BF-9791-1EE37791C66E}" srcOrd="0" destOrd="1" presId="urn:microsoft.com/office/officeart/2018/5/layout/CenteredIconLabelDescriptionList"/>
    <dgm:cxn modelId="{BF327647-3C60-443C-BF90-BC1F076F2645}" type="presOf" srcId="{71028FB9-4CB4-488E-9592-C98EF67DFC09}" destId="{3C546E91-699D-45C6-BF07-D2A000059F3C}" srcOrd="0" destOrd="0" presId="urn:microsoft.com/office/officeart/2018/5/layout/CenteredIconLabelDescriptionList"/>
    <dgm:cxn modelId="{2A4F7752-B42B-4752-9C79-BC5C69222405}" type="presOf" srcId="{403AFDEC-6C22-4DA4-A8D3-B69D9124EAAE}" destId="{FF09FC5E-0218-44E5-82B4-CABE48CADED3}" srcOrd="0" destOrd="0" presId="urn:microsoft.com/office/officeart/2018/5/layout/CenteredIconLabelDescriptionList"/>
    <dgm:cxn modelId="{A3257F53-2E84-4349-810A-537EE2235CD2}" type="presOf" srcId="{0F53B10C-3274-4407-A225-6200E8D85EDD}" destId="{AF67A01B-7394-4B9B-A8C9-87D9F5A493E0}" srcOrd="0" destOrd="0" presId="urn:microsoft.com/office/officeart/2018/5/layout/CenteredIconLabelDescriptionList"/>
    <dgm:cxn modelId="{F4502A75-E2DE-4BA4-A22D-34A8FD46AAA9}" srcId="{E334C694-482C-4839-9ED8-7700D26E0404}" destId="{644FAC0D-BC53-43C4-B311-ECA48BCC5801}" srcOrd="0" destOrd="0" parTransId="{8BF7E39E-ED49-48D2-8A1E-AC812121DC19}" sibTransId="{AF536697-91AC-49BB-85ED-851BF2A813E8}"/>
    <dgm:cxn modelId="{CCF64F80-3F21-4149-B4FB-4CCAE2EBEB8A}" type="presOf" srcId="{F1614FBE-13EC-4201-86ED-263ED4190684}" destId="{C7EC7B02-759B-4FED-9160-8BB3B17B092D}" srcOrd="0" destOrd="0" presId="urn:microsoft.com/office/officeart/2018/5/layout/CenteredIconLabelDescriptionList"/>
    <dgm:cxn modelId="{4D912EA4-BCD4-4210-94FE-D133D0C3C0E8}" srcId="{0F53B10C-3274-4407-A225-6200E8D85EDD}" destId="{34AC8C26-8A3C-439C-8150-424A37530A0F}" srcOrd="0" destOrd="0" parTransId="{61A58C18-4ACE-4EAA-AE5E-E49EA0960962}" sibTransId="{46926D9A-907E-4F25-91AD-AECACA28E17B}"/>
    <dgm:cxn modelId="{53874FE0-EC6A-48EF-A43D-A5C57C2AFA58}" type="presOf" srcId="{644FAC0D-BC53-43C4-B311-ECA48BCC5801}" destId="{FC4B6AE6-4404-42B3-BCAC-07F75054CE82}" srcOrd="0" destOrd="0" presId="urn:microsoft.com/office/officeart/2018/5/layout/CenteredIconLabelDescriptionList"/>
    <dgm:cxn modelId="{5653AFE6-DF38-415F-8654-772132044B9D}" srcId="{0F53B10C-3274-4407-A225-6200E8D85EDD}" destId="{5F2FB6EF-A6FA-43C3-B794-2396EB7413D2}" srcOrd="1" destOrd="0" parTransId="{A907DB0D-8A2E-4D16-9110-043B3E9C301A}" sibTransId="{6F3CBAE7-C7D5-4EB9-ABCC-828463B4FBC1}"/>
    <dgm:cxn modelId="{DC5629FD-2FB9-4FD1-B873-084AB1E28FA5}" type="presOf" srcId="{DC0F42D8-DADD-49C4-8288-DD8262C13DF4}" destId="{FF09FC5E-0218-44E5-82B4-CABE48CADED3}" srcOrd="0" destOrd="1" presId="urn:microsoft.com/office/officeart/2018/5/layout/CenteredIconLabelDescriptionList"/>
    <dgm:cxn modelId="{7DDB6EFD-94A3-47A2-A95D-D1CEDC343A6E}" type="presOf" srcId="{09EC0296-7146-4221-A066-E318A6C78C79}" destId="{C7EC7B02-759B-4FED-9160-8BB3B17B092D}" srcOrd="0" destOrd="1" presId="urn:microsoft.com/office/officeart/2018/5/layout/CenteredIconLabelDescriptionList"/>
    <dgm:cxn modelId="{1BD598DB-BCA4-4CA6-A46F-34029FCAECE3}" type="presParOf" srcId="{15AB0CCE-96AC-448E-94C1-7C8F8F130DF3}" destId="{4A33944E-C68D-4804-8C2D-F7E6BB15CE1B}" srcOrd="0" destOrd="0" presId="urn:microsoft.com/office/officeart/2018/5/layout/CenteredIconLabelDescriptionList"/>
    <dgm:cxn modelId="{18831A23-D0A1-482D-A588-0B975B980435}" type="presParOf" srcId="{4A33944E-C68D-4804-8C2D-F7E6BB15CE1B}" destId="{BA1F8825-3EBA-4B27-8E52-89F3694649F0}" srcOrd="0" destOrd="0" presId="urn:microsoft.com/office/officeart/2018/5/layout/CenteredIconLabelDescriptionList"/>
    <dgm:cxn modelId="{855E8361-5033-4554-9DB7-EEAB00754BA2}" type="presParOf" srcId="{4A33944E-C68D-4804-8C2D-F7E6BB15CE1B}" destId="{C8A93933-232F-4FEB-B3F0-310DB1ADB153}" srcOrd="1" destOrd="0" presId="urn:microsoft.com/office/officeart/2018/5/layout/CenteredIconLabelDescriptionList"/>
    <dgm:cxn modelId="{45689BF3-14E5-4F18-9112-5F8DF4811767}" type="presParOf" srcId="{4A33944E-C68D-4804-8C2D-F7E6BB15CE1B}" destId="{FC4B6AE6-4404-42B3-BCAC-07F75054CE82}" srcOrd="2" destOrd="0" presId="urn:microsoft.com/office/officeart/2018/5/layout/CenteredIconLabelDescriptionList"/>
    <dgm:cxn modelId="{12E99BB5-3709-41AE-AFFE-0B58DFE04CC6}" type="presParOf" srcId="{4A33944E-C68D-4804-8C2D-F7E6BB15CE1B}" destId="{199CF4BE-09BE-40F1-8210-1025FF57D8CD}" srcOrd="3" destOrd="0" presId="urn:microsoft.com/office/officeart/2018/5/layout/CenteredIconLabelDescriptionList"/>
    <dgm:cxn modelId="{7E98252C-24AE-4BBB-B125-16D0B7C9A8B0}" type="presParOf" srcId="{4A33944E-C68D-4804-8C2D-F7E6BB15CE1B}" destId="{FF09FC5E-0218-44E5-82B4-CABE48CADED3}" srcOrd="4" destOrd="0" presId="urn:microsoft.com/office/officeart/2018/5/layout/CenteredIconLabelDescriptionList"/>
    <dgm:cxn modelId="{27265FEC-1DBB-4125-8957-2C3EB828C0C7}" type="presParOf" srcId="{15AB0CCE-96AC-448E-94C1-7C8F8F130DF3}" destId="{686FE0EB-10B3-4689-A191-19B5BCBDEDAB}" srcOrd="1" destOrd="0" presId="urn:microsoft.com/office/officeart/2018/5/layout/CenteredIconLabelDescriptionList"/>
    <dgm:cxn modelId="{E5B47ED0-6AE0-412E-B6D0-44A11B568D87}" type="presParOf" srcId="{15AB0CCE-96AC-448E-94C1-7C8F8F130DF3}" destId="{C3C47F8F-7022-4BC0-B1BA-8123D0DE4B27}" srcOrd="2" destOrd="0" presId="urn:microsoft.com/office/officeart/2018/5/layout/CenteredIconLabelDescriptionList"/>
    <dgm:cxn modelId="{66D54849-252B-4DA4-B98C-14560530A57F}" type="presParOf" srcId="{C3C47F8F-7022-4BC0-B1BA-8123D0DE4B27}" destId="{9C46189D-77AB-4F54-95AD-28EDE8B99474}" srcOrd="0" destOrd="0" presId="urn:microsoft.com/office/officeart/2018/5/layout/CenteredIconLabelDescriptionList"/>
    <dgm:cxn modelId="{12755B5E-D065-4EBB-B9A7-236EE2384359}" type="presParOf" srcId="{C3C47F8F-7022-4BC0-B1BA-8123D0DE4B27}" destId="{AC714AFC-1A85-463F-9A53-7491040396E5}" srcOrd="1" destOrd="0" presId="urn:microsoft.com/office/officeart/2018/5/layout/CenteredIconLabelDescriptionList"/>
    <dgm:cxn modelId="{A0BCF00E-879A-4AE9-A7E7-9E4F033D203E}" type="presParOf" srcId="{C3C47F8F-7022-4BC0-B1BA-8123D0DE4B27}" destId="{AF67A01B-7394-4B9B-A8C9-87D9F5A493E0}" srcOrd="2" destOrd="0" presId="urn:microsoft.com/office/officeart/2018/5/layout/CenteredIconLabelDescriptionList"/>
    <dgm:cxn modelId="{11B35C99-DDE5-4F83-8204-49B5E8BB6C96}" type="presParOf" srcId="{C3C47F8F-7022-4BC0-B1BA-8123D0DE4B27}" destId="{32F51A02-C7FD-4454-803D-86E1FB4B1375}" srcOrd="3" destOrd="0" presId="urn:microsoft.com/office/officeart/2018/5/layout/CenteredIconLabelDescriptionList"/>
    <dgm:cxn modelId="{6E94CB90-4FD3-4124-A06F-3458996CE551}" type="presParOf" srcId="{C3C47F8F-7022-4BC0-B1BA-8123D0DE4B27}" destId="{A2871793-54D9-46BF-9791-1EE37791C66E}" srcOrd="4" destOrd="0" presId="urn:microsoft.com/office/officeart/2018/5/layout/CenteredIconLabelDescriptionList"/>
    <dgm:cxn modelId="{61985690-4FDC-4E7C-948B-EA0DE4C09EBC}" type="presParOf" srcId="{15AB0CCE-96AC-448E-94C1-7C8F8F130DF3}" destId="{359831AE-8BFD-4CFF-9951-E757736323D0}" srcOrd="3" destOrd="0" presId="urn:microsoft.com/office/officeart/2018/5/layout/CenteredIconLabelDescriptionList"/>
    <dgm:cxn modelId="{5FB46544-C0CC-42CB-874F-B542989085C5}" type="presParOf" srcId="{15AB0CCE-96AC-448E-94C1-7C8F8F130DF3}" destId="{5F5E026C-C25E-4116-AC9F-F9A5E8524D84}" srcOrd="4" destOrd="0" presId="urn:microsoft.com/office/officeart/2018/5/layout/CenteredIconLabelDescriptionList"/>
    <dgm:cxn modelId="{7ACAD0F7-092B-4279-BC85-661F82E758CC}" type="presParOf" srcId="{5F5E026C-C25E-4116-AC9F-F9A5E8524D84}" destId="{DF45A070-48A7-4A57-82D6-D8F11EC290F1}" srcOrd="0" destOrd="0" presId="urn:microsoft.com/office/officeart/2018/5/layout/CenteredIconLabelDescriptionList"/>
    <dgm:cxn modelId="{F5479FA9-6563-48D5-AE78-A7BEA9D64601}" type="presParOf" srcId="{5F5E026C-C25E-4116-AC9F-F9A5E8524D84}" destId="{49E364EB-A268-40B5-A82D-FF243CF8EF9F}" srcOrd="1" destOrd="0" presId="urn:microsoft.com/office/officeart/2018/5/layout/CenteredIconLabelDescriptionList"/>
    <dgm:cxn modelId="{623A40B8-0B46-433F-B78E-CDB3ACBFE93B}" type="presParOf" srcId="{5F5E026C-C25E-4116-AC9F-F9A5E8524D84}" destId="{3C546E91-699D-45C6-BF07-D2A000059F3C}" srcOrd="2" destOrd="0" presId="urn:microsoft.com/office/officeart/2018/5/layout/CenteredIconLabelDescriptionList"/>
    <dgm:cxn modelId="{32419929-DCD5-4DCF-86CA-82D5F95E90C0}" type="presParOf" srcId="{5F5E026C-C25E-4116-AC9F-F9A5E8524D84}" destId="{E06FE911-BCF4-44B8-B512-66817BD9E599}" srcOrd="3" destOrd="0" presId="urn:microsoft.com/office/officeart/2018/5/layout/CenteredIconLabelDescriptionList"/>
    <dgm:cxn modelId="{AF4F9738-3D4A-4397-8F9C-43F586EA2857}" type="presParOf" srcId="{5F5E026C-C25E-4116-AC9F-F9A5E8524D84}" destId="{C7EC7B02-759B-4FED-9160-8BB3B17B092D}" srcOrd="4" destOrd="0" presId="urn:microsoft.com/office/officeart/2018/5/layout/Centered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2DF7A2A-19ED-4550-81BA-6E8F79BB7F2E}" type="doc">
      <dgm:prSet loTypeId="urn:microsoft.com/office/officeart/2018/2/layout/IconCircleList" loCatId="icon" qsTypeId="urn:microsoft.com/office/officeart/2005/8/quickstyle/simple1" qsCatId="simple" csTypeId="urn:microsoft.com/office/officeart/2018/5/colors/Iconchunking_coloredtext_colorful1" csCatId="colorful" phldr="1"/>
      <dgm:spPr/>
      <dgm:t>
        <a:bodyPr/>
        <a:lstStyle/>
        <a:p>
          <a:endParaRPr lang="en-US"/>
        </a:p>
      </dgm:t>
    </dgm:pt>
    <dgm:pt modelId="{95761DB8-5BC6-41C9-91C4-2A5DB13371B4}">
      <dgm:prSet/>
      <dgm:spPr/>
      <dgm:t>
        <a:bodyPr/>
        <a:lstStyle/>
        <a:p>
          <a:r>
            <a:rPr lang="en-GB" dirty="0"/>
            <a:t>Less Genes were associated with disorders after controlling for p</a:t>
          </a:r>
          <a:endParaRPr lang="en-US" dirty="0"/>
        </a:p>
      </dgm:t>
    </dgm:pt>
    <dgm:pt modelId="{E6492172-7461-44DC-B5E1-7486E7406A0D}" type="parTrans" cxnId="{61C4E032-9269-4BC9-84DF-6BF67A922245}">
      <dgm:prSet/>
      <dgm:spPr/>
      <dgm:t>
        <a:bodyPr/>
        <a:lstStyle/>
        <a:p>
          <a:endParaRPr lang="en-US"/>
        </a:p>
      </dgm:t>
    </dgm:pt>
    <dgm:pt modelId="{B6D08426-C75B-4E25-96E4-1155D3090276}" type="sibTrans" cxnId="{61C4E032-9269-4BC9-84DF-6BF67A922245}">
      <dgm:prSet/>
      <dgm:spPr/>
      <dgm:t>
        <a:bodyPr/>
        <a:lstStyle/>
        <a:p>
          <a:endParaRPr lang="en-US"/>
        </a:p>
      </dgm:t>
    </dgm:pt>
    <dgm:pt modelId="{1F5193BC-6719-4650-9517-5A48B979C320}">
      <dgm:prSet/>
      <dgm:spPr/>
      <dgm:t>
        <a:bodyPr/>
        <a:lstStyle/>
        <a:p>
          <a:r>
            <a:rPr lang="en-GB" dirty="0"/>
            <a:t>Less Gene-sets were associated with disorders after controlling for p </a:t>
          </a:r>
          <a:endParaRPr lang="en-US" dirty="0"/>
        </a:p>
      </dgm:t>
    </dgm:pt>
    <dgm:pt modelId="{0BBE26C7-A2FE-4259-8975-B0458DCE9F5F}" type="parTrans" cxnId="{4CFEFF9C-8573-464E-901A-F4CCB01E6D09}">
      <dgm:prSet/>
      <dgm:spPr/>
      <dgm:t>
        <a:bodyPr/>
        <a:lstStyle/>
        <a:p>
          <a:endParaRPr lang="en-US"/>
        </a:p>
      </dgm:t>
    </dgm:pt>
    <dgm:pt modelId="{124889A0-71DF-4A2A-890D-511F8C79EEFC}" type="sibTrans" cxnId="{4CFEFF9C-8573-464E-901A-F4CCB01E6D09}">
      <dgm:prSet/>
      <dgm:spPr/>
      <dgm:t>
        <a:bodyPr/>
        <a:lstStyle/>
        <a:p>
          <a:endParaRPr lang="en-US"/>
        </a:p>
      </dgm:t>
    </dgm:pt>
    <dgm:pt modelId="{835A1151-C0F5-4EF3-932B-8B86F5CB50E4}" type="pres">
      <dgm:prSet presAssocID="{D2DF7A2A-19ED-4550-81BA-6E8F79BB7F2E}" presName="root" presStyleCnt="0">
        <dgm:presLayoutVars>
          <dgm:dir/>
          <dgm:resizeHandles val="exact"/>
        </dgm:presLayoutVars>
      </dgm:prSet>
      <dgm:spPr/>
    </dgm:pt>
    <dgm:pt modelId="{2EFD659F-D37F-482B-AE5B-FB8E112B4236}" type="pres">
      <dgm:prSet presAssocID="{D2DF7A2A-19ED-4550-81BA-6E8F79BB7F2E}" presName="container" presStyleCnt="0">
        <dgm:presLayoutVars>
          <dgm:dir/>
          <dgm:resizeHandles val="exact"/>
        </dgm:presLayoutVars>
      </dgm:prSet>
      <dgm:spPr/>
    </dgm:pt>
    <dgm:pt modelId="{95ABA613-23A6-4CE8-BB7A-B491CBFC70E4}" type="pres">
      <dgm:prSet presAssocID="{95761DB8-5BC6-41C9-91C4-2A5DB13371B4}" presName="compNode" presStyleCnt="0"/>
      <dgm:spPr/>
    </dgm:pt>
    <dgm:pt modelId="{8ADE13F9-48B4-4694-9DEB-B6AF0B66E824}" type="pres">
      <dgm:prSet presAssocID="{95761DB8-5BC6-41C9-91C4-2A5DB13371B4}" presName="iconBgRect" presStyleLbl="bgShp" presStyleIdx="0" presStyleCnt="2"/>
      <dgm:spPr/>
    </dgm:pt>
    <dgm:pt modelId="{8F79D4F9-5F14-4729-AF89-1383C07B0778}" type="pres">
      <dgm:prSet presAssocID="{95761DB8-5BC6-41C9-91C4-2A5DB13371B4}"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NA"/>
        </a:ext>
      </dgm:extLst>
    </dgm:pt>
    <dgm:pt modelId="{A5D1D7BD-C1ED-4AD7-A05D-553E49B34DCC}" type="pres">
      <dgm:prSet presAssocID="{95761DB8-5BC6-41C9-91C4-2A5DB13371B4}" presName="spaceRect" presStyleCnt="0"/>
      <dgm:spPr/>
    </dgm:pt>
    <dgm:pt modelId="{02D2982D-A209-47C3-A15C-6A64F2E41EAD}" type="pres">
      <dgm:prSet presAssocID="{95761DB8-5BC6-41C9-91C4-2A5DB13371B4}" presName="textRect" presStyleLbl="revTx" presStyleIdx="0" presStyleCnt="2">
        <dgm:presLayoutVars>
          <dgm:chMax val="1"/>
          <dgm:chPref val="1"/>
        </dgm:presLayoutVars>
      </dgm:prSet>
      <dgm:spPr/>
    </dgm:pt>
    <dgm:pt modelId="{0DA82966-FDAA-4024-BE48-AB29B879DB8D}" type="pres">
      <dgm:prSet presAssocID="{B6D08426-C75B-4E25-96E4-1155D3090276}" presName="sibTrans" presStyleLbl="sibTrans2D1" presStyleIdx="0" presStyleCnt="0"/>
      <dgm:spPr/>
    </dgm:pt>
    <dgm:pt modelId="{C6178DD4-3E0E-438F-9D24-B60FBB3AB40D}" type="pres">
      <dgm:prSet presAssocID="{1F5193BC-6719-4650-9517-5A48B979C320}" presName="compNode" presStyleCnt="0"/>
      <dgm:spPr/>
    </dgm:pt>
    <dgm:pt modelId="{9F1E95D7-1D17-4318-B33F-BDD5A3D67D49}" type="pres">
      <dgm:prSet presAssocID="{1F5193BC-6719-4650-9517-5A48B979C320}" presName="iconBgRect" presStyleLbl="bgShp" presStyleIdx="1" presStyleCnt="2"/>
      <dgm:spPr/>
    </dgm:pt>
    <dgm:pt modelId="{65C924C4-5A6B-4115-9DBA-68972B754D84}" type="pres">
      <dgm:prSet presAssocID="{1F5193BC-6719-4650-9517-5A48B979C320}"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Finger Print"/>
        </a:ext>
      </dgm:extLst>
    </dgm:pt>
    <dgm:pt modelId="{006D0130-121D-4A5E-B651-BC360AC04274}" type="pres">
      <dgm:prSet presAssocID="{1F5193BC-6719-4650-9517-5A48B979C320}" presName="spaceRect" presStyleCnt="0"/>
      <dgm:spPr/>
    </dgm:pt>
    <dgm:pt modelId="{2B83ECE7-7E07-40E8-85CC-823D84BE1C64}" type="pres">
      <dgm:prSet presAssocID="{1F5193BC-6719-4650-9517-5A48B979C320}" presName="textRect" presStyleLbl="revTx" presStyleIdx="1" presStyleCnt="2">
        <dgm:presLayoutVars>
          <dgm:chMax val="1"/>
          <dgm:chPref val="1"/>
        </dgm:presLayoutVars>
      </dgm:prSet>
      <dgm:spPr/>
    </dgm:pt>
  </dgm:ptLst>
  <dgm:cxnLst>
    <dgm:cxn modelId="{60DE4003-3F4C-410E-BE8B-B4DA59E34B5A}" type="presOf" srcId="{1F5193BC-6719-4650-9517-5A48B979C320}" destId="{2B83ECE7-7E07-40E8-85CC-823D84BE1C64}" srcOrd="0" destOrd="0" presId="urn:microsoft.com/office/officeart/2018/2/layout/IconCircleList"/>
    <dgm:cxn modelId="{FD74932F-1821-4087-9CC7-9A11122F4CEC}" type="presOf" srcId="{D2DF7A2A-19ED-4550-81BA-6E8F79BB7F2E}" destId="{835A1151-C0F5-4EF3-932B-8B86F5CB50E4}" srcOrd="0" destOrd="0" presId="urn:microsoft.com/office/officeart/2018/2/layout/IconCircleList"/>
    <dgm:cxn modelId="{61C4E032-9269-4BC9-84DF-6BF67A922245}" srcId="{D2DF7A2A-19ED-4550-81BA-6E8F79BB7F2E}" destId="{95761DB8-5BC6-41C9-91C4-2A5DB13371B4}" srcOrd="0" destOrd="0" parTransId="{E6492172-7461-44DC-B5E1-7486E7406A0D}" sibTransId="{B6D08426-C75B-4E25-96E4-1155D3090276}"/>
    <dgm:cxn modelId="{CEF80F72-7399-49DB-8D38-AF03C2ED5BE8}" type="presOf" srcId="{95761DB8-5BC6-41C9-91C4-2A5DB13371B4}" destId="{02D2982D-A209-47C3-A15C-6A64F2E41EAD}" srcOrd="0" destOrd="0" presId="urn:microsoft.com/office/officeart/2018/2/layout/IconCircleList"/>
    <dgm:cxn modelId="{214DD98B-1BC2-4DF1-9536-EF068E2C1B32}" type="presOf" srcId="{B6D08426-C75B-4E25-96E4-1155D3090276}" destId="{0DA82966-FDAA-4024-BE48-AB29B879DB8D}" srcOrd="0" destOrd="0" presId="urn:microsoft.com/office/officeart/2018/2/layout/IconCircleList"/>
    <dgm:cxn modelId="{4CFEFF9C-8573-464E-901A-F4CCB01E6D09}" srcId="{D2DF7A2A-19ED-4550-81BA-6E8F79BB7F2E}" destId="{1F5193BC-6719-4650-9517-5A48B979C320}" srcOrd="1" destOrd="0" parTransId="{0BBE26C7-A2FE-4259-8975-B0458DCE9F5F}" sibTransId="{124889A0-71DF-4A2A-890D-511F8C79EEFC}"/>
    <dgm:cxn modelId="{BD5F9B33-DEF8-4086-A649-1BBC80A0308D}" type="presParOf" srcId="{835A1151-C0F5-4EF3-932B-8B86F5CB50E4}" destId="{2EFD659F-D37F-482B-AE5B-FB8E112B4236}" srcOrd="0" destOrd="0" presId="urn:microsoft.com/office/officeart/2018/2/layout/IconCircleList"/>
    <dgm:cxn modelId="{9479DFFF-4B89-4735-849F-C9D9C45E5748}" type="presParOf" srcId="{2EFD659F-D37F-482B-AE5B-FB8E112B4236}" destId="{95ABA613-23A6-4CE8-BB7A-B491CBFC70E4}" srcOrd="0" destOrd="0" presId="urn:microsoft.com/office/officeart/2018/2/layout/IconCircleList"/>
    <dgm:cxn modelId="{830696DA-BE3B-4385-982A-491D9C058860}" type="presParOf" srcId="{95ABA613-23A6-4CE8-BB7A-B491CBFC70E4}" destId="{8ADE13F9-48B4-4694-9DEB-B6AF0B66E824}" srcOrd="0" destOrd="0" presId="urn:microsoft.com/office/officeart/2018/2/layout/IconCircleList"/>
    <dgm:cxn modelId="{D00F5C5E-53DB-4332-A532-FB2E6891627A}" type="presParOf" srcId="{95ABA613-23A6-4CE8-BB7A-B491CBFC70E4}" destId="{8F79D4F9-5F14-4729-AF89-1383C07B0778}" srcOrd="1" destOrd="0" presId="urn:microsoft.com/office/officeart/2018/2/layout/IconCircleList"/>
    <dgm:cxn modelId="{C5818295-20CF-4D4D-BCE4-6A679FF99A72}" type="presParOf" srcId="{95ABA613-23A6-4CE8-BB7A-B491CBFC70E4}" destId="{A5D1D7BD-C1ED-4AD7-A05D-553E49B34DCC}" srcOrd="2" destOrd="0" presId="urn:microsoft.com/office/officeart/2018/2/layout/IconCircleList"/>
    <dgm:cxn modelId="{0515805E-99D9-476E-A26F-9389D9375C2D}" type="presParOf" srcId="{95ABA613-23A6-4CE8-BB7A-B491CBFC70E4}" destId="{02D2982D-A209-47C3-A15C-6A64F2E41EAD}" srcOrd="3" destOrd="0" presId="urn:microsoft.com/office/officeart/2018/2/layout/IconCircleList"/>
    <dgm:cxn modelId="{A39821F0-141C-4867-93CF-F956E0615388}" type="presParOf" srcId="{2EFD659F-D37F-482B-AE5B-FB8E112B4236}" destId="{0DA82966-FDAA-4024-BE48-AB29B879DB8D}" srcOrd="1" destOrd="0" presId="urn:microsoft.com/office/officeart/2018/2/layout/IconCircleList"/>
    <dgm:cxn modelId="{2CE61AEA-D801-42B3-80B4-9D711A5F4370}" type="presParOf" srcId="{2EFD659F-D37F-482B-AE5B-FB8E112B4236}" destId="{C6178DD4-3E0E-438F-9D24-B60FBB3AB40D}" srcOrd="2" destOrd="0" presId="urn:microsoft.com/office/officeart/2018/2/layout/IconCircleList"/>
    <dgm:cxn modelId="{C879A619-A249-4519-81DE-58DEEF096C2F}" type="presParOf" srcId="{C6178DD4-3E0E-438F-9D24-B60FBB3AB40D}" destId="{9F1E95D7-1D17-4318-B33F-BDD5A3D67D49}" srcOrd="0" destOrd="0" presId="urn:microsoft.com/office/officeart/2018/2/layout/IconCircleList"/>
    <dgm:cxn modelId="{0AE8A5C8-C0CE-4371-B1D7-AD7F44E846E0}" type="presParOf" srcId="{C6178DD4-3E0E-438F-9D24-B60FBB3AB40D}" destId="{65C924C4-5A6B-4115-9DBA-68972B754D84}" srcOrd="1" destOrd="0" presId="urn:microsoft.com/office/officeart/2018/2/layout/IconCircleList"/>
    <dgm:cxn modelId="{2ED9E6B9-77B9-4C49-B767-6549D1A8081E}" type="presParOf" srcId="{C6178DD4-3E0E-438F-9D24-B60FBB3AB40D}" destId="{006D0130-121D-4A5E-B651-BC360AC04274}" srcOrd="2" destOrd="0" presId="urn:microsoft.com/office/officeart/2018/2/layout/IconCircleList"/>
    <dgm:cxn modelId="{D8BE9006-6AA6-42F5-9A29-0BE16AB19C74}" type="presParOf" srcId="{C6178DD4-3E0E-438F-9D24-B60FBB3AB40D}" destId="{2B83ECE7-7E07-40E8-85CC-823D84BE1C64}" srcOrd="3" destOrd="0" presId="urn:microsoft.com/office/officeart/2018/2/layout/IconCircle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1A08DF3-D49C-4074-B9CD-CC49589E7C0F}">
      <dsp:nvSpPr>
        <dsp:cNvPr id="0" name=""/>
        <dsp:cNvSpPr/>
      </dsp:nvSpPr>
      <dsp:spPr>
        <a:xfrm>
          <a:off x="1470852" y="314085"/>
          <a:ext cx="2385945" cy="23859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dirty="0">
              <a:latin typeface="Calibri Light" panose="020F0302020204030204"/>
            </a:rPr>
            <a:t>Socio-demographic</a:t>
          </a:r>
          <a:endParaRPr lang="en-GB" sz="1700" kern="1200" dirty="0"/>
        </a:p>
      </dsp:txBody>
      <dsp:txXfrm>
        <a:off x="2169679" y="1012912"/>
        <a:ext cx="1687118" cy="1687118"/>
      </dsp:txXfrm>
    </dsp:sp>
    <dsp:sp modelId="{FCB61512-1696-484C-9965-6AEBEBA0C4F2}">
      <dsp:nvSpPr>
        <dsp:cNvPr id="0" name=""/>
        <dsp:cNvSpPr/>
      </dsp:nvSpPr>
      <dsp:spPr>
        <a:xfrm rot="5400000">
          <a:off x="3967003" y="314085"/>
          <a:ext cx="2385945" cy="23859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GB" sz="1700" kern="1200"/>
            <a:t>Anthropometric</a:t>
          </a:r>
        </a:p>
      </dsp:txBody>
      <dsp:txXfrm rot="-5400000">
        <a:off x="3967003" y="1012912"/>
        <a:ext cx="1687118" cy="1687118"/>
      </dsp:txXfrm>
    </dsp:sp>
    <dsp:sp modelId="{EDBFA8FB-5AE0-4123-9D29-AEA27926590C}">
      <dsp:nvSpPr>
        <dsp:cNvPr id="0" name=""/>
        <dsp:cNvSpPr/>
      </dsp:nvSpPr>
      <dsp:spPr>
        <a:xfrm rot="10800000">
          <a:off x="3967003" y="2810236"/>
          <a:ext cx="2385945" cy="23859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GB" sz="1700" kern="1200" dirty="0"/>
            <a:t>Psychological</a:t>
          </a:r>
          <a:r>
            <a:rPr lang="en-GB" sz="1700" kern="1200" dirty="0">
              <a:latin typeface="Calibri Light" panose="020F0302020204030204"/>
            </a:rPr>
            <a:t> </a:t>
          </a:r>
          <a:endParaRPr lang="en-GB" sz="1700" kern="1200" dirty="0"/>
        </a:p>
      </dsp:txBody>
      <dsp:txXfrm rot="10800000">
        <a:off x="3967003" y="2810236"/>
        <a:ext cx="1687118" cy="1687118"/>
      </dsp:txXfrm>
    </dsp:sp>
    <dsp:sp modelId="{EF4A34FE-58E4-4B78-8165-9A60483E9614}">
      <dsp:nvSpPr>
        <dsp:cNvPr id="0" name=""/>
        <dsp:cNvSpPr/>
      </dsp:nvSpPr>
      <dsp:spPr>
        <a:xfrm rot="16200000">
          <a:off x="1399059" y="2827629"/>
          <a:ext cx="2385945" cy="2385945"/>
        </a:xfrm>
        <a:prstGeom prst="pieWedg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rtl="0">
            <a:lnSpc>
              <a:spcPct val="90000"/>
            </a:lnSpc>
            <a:spcBef>
              <a:spcPct val="0"/>
            </a:spcBef>
            <a:spcAft>
              <a:spcPct val="35000"/>
            </a:spcAft>
            <a:buNone/>
          </a:pPr>
          <a:r>
            <a:rPr lang="en-GB" sz="1700" kern="1200" dirty="0"/>
            <a:t>Health</a:t>
          </a:r>
          <a:r>
            <a:rPr lang="en-GB" sz="1700" kern="1200" dirty="0">
              <a:latin typeface="Calibri Light" panose="020F0302020204030204"/>
            </a:rPr>
            <a:t> related</a:t>
          </a:r>
          <a:endParaRPr lang="en-GB" sz="1700" kern="1200" dirty="0"/>
        </a:p>
      </dsp:txBody>
      <dsp:txXfrm rot="5400000">
        <a:off x="2097886" y="2827629"/>
        <a:ext cx="1687118" cy="1687118"/>
      </dsp:txXfrm>
    </dsp:sp>
    <dsp:sp modelId="{95202F1F-7CB1-4243-A9EE-12B763C60418}">
      <dsp:nvSpPr>
        <dsp:cNvPr id="0" name=""/>
        <dsp:cNvSpPr/>
      </dsp:nvSpPr>
      <dsp:spPr>
        <a:xfrm flipV="1">
          <a:off x="3825143" y="2620141"/>
          <a:ext cx="46321" cy="46318"/>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001E339-A907-4704-8684-5D3C56DF5D8C}">
      <dsp:nvSpPr>
        <dsp:cNvPr id="0" name=""/>
        <dsp:cNvSpPr/>
      </dsp:nvSpPr>
      <dsp:spPr>
        <a:xfrm rot="10800000" flipV="1">
          <a:off x="3891054" y="2766822"/>
          <a:ext cx="41691" cy="252135"/>
        </a:xfrm>
        <a:prstGeom prst="circularArrow">
          <a:avLst/>
        </a:prstGeom>
        <a:solidFill>
          <a:schemeClr val="accent1">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B8A1EB7-161E-4BB8-8584-7D3593FBE1D5}">
      <dsp:nvSpPr>
        <dsp:cNvPr id="0" name=""/>
        <dsp:cNvSpPr/>
      </dsp:nvSpPr>
      <dsp:spPr>
        <a:xfrm>
          <a:off x="0" y="46093"/>
          <a:ext cx="6245265" cy="174790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Mostly reduction</a:t>
          </a:r>
          <a:endParaRPr lang="en-US" sz="4400" kern="1200"/>
        </a:p>
      </dsp:txBody>
      <dsp:txXfrm>
        <a:off x="85326" y="131419"/>
        <a:ext cx="6074613" cy="1577254"/>
      </dsp:txXfrm>
    </dsp:sp>
    <dsp:sp modelId="{55D22D70-3B67-43AD-AD4A-4675983049D3}">
      <dsp:nvSpPr>
        <dsp:cNvPr id="0" name=""/>
        <dsp:cNvSpPr/>
      </dsp:nvSpPr>
      <dsp:spPr>
        <a:xfrm>
          <a:off x="0" y="1920720"/>
          <a:ext cx="6245265" cy="174790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Some reversed correlation</a:t>
          </a:r>
          <a:endParaRPr lang="en-US" sz="4400" kern="1200"/>
        </a:p>
      </dsp:txBody>
      <dsp:txXfrm>
        <a:off x="85326" y="2006046"/>
        <a:ext cx="6074613" cy="1577254"/>
      </dsp:txXfrm>
    </dsp:sp>
    <dsp:sp modelId="{D190918D-4244-4B3D-92EA-D73A6AE1DA56}">
      <dsp:nvSpPr>
        <dsp:cNvPr id="0" name=""/>
        <dsp:cNvSpPr/>
      </dsp:nvSpPr>
      <dsp:spPr>
        <a:xfrm>
          <a:off x="0" y="3795346"/>
          <a:ext cx="6245265" cy="174790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Few stronger correlation</a:t>
          </a:r>
          <a:endParaRPr lang="en-US" sz="4400" kern="1200"/>
        </a:p>
      </dsp:txBody>
      <dsp:txXfrm>
        <a:off x="85326" y="3880672"/>
        <a:ext cx="6074613" cy="157725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1F8825-3EBA-4B27-8E52-89F3694649F0}">
      <dsp:nvSpPr>
        <dsp:cNvPr id="0" name=""/>
        <dsp:cNvSpPr/>
      </dsp:nvSpPr>
      <dsp:spPr>
        <a:xfrm>
          <a:off x="1020487" y="815132"/>
          <a:ext cx="1098562" cy="109856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C4B6AE6-4404-42B3-BCAC-07F75054CE82}">
      <dsp:nvSpPr>
        <dsp:cNvPr id="0" name=""/>
        <dsp:cNvSpPr/>
      </dsp:nvSpPr>
      <dsp:spPr>
        <a:xfrm>
          <a:off x="393"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GB" sz="1700" kern="1200"/>
            <a:t>Novel genetic variants were found</a:t>
          </a:r>
          <a:endParaRPr lang="en-US" sz="1700" kern="1200"/>
        </a:p>
      </dsp:txBody>
      <dsp:txXfrm>
        <a:off x="393" y="2030700"/>
        <a:ext cx="3138750" cy="470812"/>
      </dsp:txXfrm>
    </dsp:sp>
    <dsp:sp modelId="{FF09FC5E-0218-44E5-82B4-CABE48CADED3}">
      <dsp:nvSpPr>
        <dsp:cNvPr id="0" name=""/>
        <dsp:cNvSpPr/>
      </dsp:nvSpPr>
      <dsp:spPr>
        <a:xfrm>
          <a:off x="393"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dirty="0"/>
            <a:t>Some novel SNPs were reported in other studies: psychiatric GWAS studies or genomic studies, e.g. gene studies. </a:t>
          </a:r>
          <a:endParaRPr lang="en-US" sz="1300" kern="1200" dirty="0"/>
        </a:p>
        <a:p>
          <a:pPr marL="0" lvl="0" indent="0" algn="ctr" defTabSz="577850">
            <a:lnSpc>
              <a:spcPct val="90000"/>
            </a:lnSpc>
            <a:spcBef>
              <a:spcPct val="0"/>
            </a:spcBef>
            <a:spcAft>
              <a:spcPct val="35000"/>
            </a:spcAft>
            <a:buNone/>
          </a:pPr>
          <a:r>
            <a:rPr lang="en-GB" sz="1300" kern="1200" dirty="0"/>
            <a:t>Are they genetic variants associated with SCZ, BIP, ADHD and AN specificities? </a:t>
          </a:r>
          <a:endParaRPr lang="en-US" sz="1300" kern="1200" dirty="0"/>
        </a:p>
      </dsp:txBody>
      <dsp:txXfrm>
        <a:off x="393" y="2555934"/>
        <a:ext cx="3138750" cy="980270"/>
      </dsp:txXfrm>
    </dsp:sp>
    <dsp:sp modelId="{9C46189D-77AB-4F54-95AD-28EDE8B99474}">
      <dsp:nvSpPr>
        <dsp:cNvPr id="0" name=""/>
        <dsp:cNvSpPr/>
      </dsp:nvSpPr>
      <dsp:spPr>
        <a:xfrm>
          <a:off x="4708518" y="815132"/>
          <a:ext cx="1098562" cy="109856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F67A01B-7394-4B9B-A8C9-87D9F5A493E0}">
      <dsp:nvSpPr>
        <dsp:cNvPr id="0" name=""/>
        <dsp:cNvSpPr/>
      </dsp:nvSpPr>
      <dsp:spPr>
        <a:xfrm>
          <a:off x="3688425"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GB" sz="1700" kern="1200"/>
            <a:t>Changes in rgs with external traits</a:t>
          </a:r>
          <a:endParaRPr lang="en-US" sz="1700" kern="1200"/>
        </a:p>
      </dsp:txBody>
      <dsp:txXfrm>
        <a:off x="3688425" y="2030700"/>
        <a:ext cx="3138750" cy="470812"/>
      </dsp:txXfrm>
    </dsp:sp>
    <dsp:sp modelId="{A2871793-54D9-46BF-9791-1EE37791C66E}">
      <dsp:nvSpPr>
        <dsp:cNvPr id="0" name=""/>
        <dsp:cNvSpPr/>
      </dsp:nvSpPr>
      <dsp:spPr>
        <a:xfrm>
          <a:off x="3688425"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dirty="0"/>
            <a:t>Removed the genetic correlations between traits contributed by p?</a:t>
          </a:r>
          <a:endParaRPr lang="en-US" sz="1300" kern="1200" dirty="0"/>
        </a:p>
        <a:p>
          <a:pPr marL="0" lvl="0" indent="0" algn="ctr" defTabSz="577850">
            <a:lnSpc>
              <a:spcPct val="90000"/>
            </a:lnSpc>
            <a:spcBef>
              <a:spcPct val="0"/>
            </a:spcBef>
            <a:spcAft>
              <a:spcPct val="35000"/>
            </a:spcAft>
            <a:buNone/>
          </a:pPr>
          <a:r>
            <a:rPr lang="en-GB" sz="1300" kern="1200"/>
            <a:t>How to explain the few exceptions?</a:t>
          </a:r>
          <a:endParaRPr lang="en-US" sz="1300" kern="1200"/>
        </a:p>
      </dsp:txBody>
      <dsp:txXfrm>
        <a:off x="3688425" y="2555934"/>
        <a:ext cx="3138750" cy="980270"/>
      </dsp:txXfrm>
    </dsp:sp>
    <dsp:sp modelId="{DF45A070-48A7-4A57-82D6-D8F11EC290F1}">
      <dsp:nvSpPr>
        <dsp:cNvPr id="0" name=""/>
        <dsp:cNvSpPr/>
      </dsp:nvSpPr>
      <dsp:spPr>
        <a:xfrm>
          <a:off x="8396550" y="815132"/>
          <a:ext cx="1098562" cy="109856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546E91-699D-45C6-BF07-D2A000059F3C}">
      <dsp:nvSpPr>
        <dsp:cNvPr id="0" name=""/>
        <dsp:cNvSpPr/>
      </dsp:nvSpPr>
      <dsp:spPr>
        <a:xfrm>
          <a:off x="7376456" y="2030700"/>
          <a:ext cx="3138750" cy="4708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55650">
            <a:lnSpc>
              <a:spcPct val="90000"/>
            </a:lnSpc>
            <a:spcBef>
              <a:spcPct val="0"/>
            </a:spcBef>
            <a:spcAft>
              <a:spcPct val="35000"/>
            </a:spcAft>
            <a:buNone/>
            <a:defRPr b="1"/>
          </a:pPr>
          <a:r>
            <a:rPr lang="en-GB" sz="1700" kern="1200"/>
            <a:t>Changes in the enrichment</a:t>
          </a:r>
          <a:endParaRPr lang="en-US" sz="1700" kern="1200"/>
        </a:p>
      </dsp:txBody>
      <dsp:txXfrm>
        <a:off x="7376456" y="2030700"/>
        <a:ext cx="3138750" cy="470812"/>
      </dsp:txXfrm>
    </dsp:sp>
    <dsp:sp modelId="{C7EC7B02-759B-4FED-9160-8BB3B17B092D}">
      <dsp:nvSpPr>
        <dsp:cNvPr id="0" name=""/>
        <dsp:cNvSpPr/>
      </dsp:nvSpPr>
      <dsp:spPr>
        <a:xfrm>
          <a:off x="7376456" y="2555934"/>
          <a:ext cx="3138750" cy="9802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pPr>
          <a:r>
            <a:rPr lang="en-GB" sz="1300" kern="1200"/>
            <a:t>Different most enriched brain areas before and after controlling of p</a:t>
          </a:r>
          <a:endParaRPr lang="en-US" sz="1300" kern="1200"/>
        </a:p>
        <a:p>
          <a:pPr marL="0" lvl="0" indent="0" algn="ctr" defTabSz="577850">
            <a:lnSpc>
              <a:spcPct val="90000"/>
            </a:lnSpc>
            <a:spcBef>
              <a:spcPct val="0"/>
            </a:spcBef>
            <a:spcAft>
              <a:spcPct val="35000"/>
            </a:spcAft>
            <a:buNone/>
          </a:pPr>
          <a:r>
            <a:rPr lang="en-GB" sz="1300" kern="1200"/>
            <a:t>Less enrichments in the different brain development stages, but stronger association. Sharper profile?</a:t>
          </a:r>
          <a:endParaRPr lang="en-US" sz="1300" kern="1200"/>
        </a:p>
      </dsp:txBody>
      <dsp:txXfrm>
        <a:off x="7376456" y="2555934"/>
        <a:ext cx="3138750" cy="98027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DE13F9-48B4-4694-9DEB-B6AF0B66E824}">
      <dsp:nvSpPr>
        <dsp:cNvPr id="0" name=""/>
        <dsp:cNvSpPr/>
      </dsp:nvSpPr>
      <dsp:spPr>
        <a:xfrm>
          <a:off x="282221" y="1410409"/>
          <a:ext cx="1371985" cy="1371985"/>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79D4F9-5F14-4729-AF89-1383C07B0778}">
      <dsp:nvSpPr>
        <dsp:cNvPr id="0" name=""/>
        <dsp:cNvSpPr/>
      </dsp:nvSpPr>
      <dsp:spPr>
        <a:xfrm>
          <a:off x="570337" y="1698526"/>
          <a:ext cx="795751" cy="79575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2D2982D-A209-47C3-A15C-6A64F2E41EAD}">
      <dsp:nvSpPr>
        <dsp:cNvPr id="0" name=""/>
        <dsp:cNvSpPr/>
      </dsp:nvSpPr>
      <dsp:spPr>
        <a:xfrm>
          <a:off x="1948202"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t>Less Genes were associated with disorders after controlling for p</a:t>
          </a:r>
          <a:endParaRPr lang="en-US" sz="2400" kern="1200" dirty="0"/>
        </a:p>
      </dsp:txBody>
      <dsp:txXfrm>
        <a:off x="1948202" y="1410409"/>
        <a:ext cx="3233964" cy="1371985"/>
      </dsp:txXfrm>
    </dsp:sp>
    <dsp:sp modelId="{9F1E95D7-1D17-4318-B33F-BDD5A3D67D49}">
      <dsp:nvSpPr>
        <dsp:cNvPr id="0" name=""/>
        <dsp:cNvSpPr/>
      </dsp:nvSpPr>
      <dsp:spPr>
        <a:xfrm>
          <a:off x="5745661" y="1410409"/>
          <a:ext cx="1371985" cy="1371985"/>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C924C4-5A6B-4115-9DBA-68972B754D84}">
      <dsp:nvSpPr>
        <dsp:cNvPr id="0" name=""/>
        <dsp:cNvSpPr/>
      </dsp:nvSpPr>
      <dsp:spPr>
        <a:xfrm>
          <a:off x="6033778" y="1698526"/>
          <a:ext cx="795751" cy="79575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83ECE7-7E07-40E8-85CC-823D84BE1C64}">
      <dsp:nvSpPr>
        <dsp:cNvPr id="0" name=""/>
        <dsp:cNvSpPr/>
      </dsp:nvSpPr>
      <dsp:spPr>
        <a:xfrm>
          <a:off x="7411643" y="1410409"/>
          <a:ext cx="3233964" cy="13719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90000"/>
            </a:lnSpc>
            <a:spcBef>
              <a:spcPct val="0"/>
            </a:spcBef>
            <a:spcAft>
              <a:spcPct val="35000"/>
            </a:spcAft>
            <a:buNone/>
          </a:pPr>
          <a:r>
            <a:rPr lang="en-GB" sz="2400" kern="1200" dirty="0"/>
            <a:t>Less Gene-sets were associated with disorders after controlling for p </a:t>
          </a:r>
          <a:endParaRPr lang="en-US" sz="2400" kern="1200" dirty="0"/>
        </a:p>
      </dsp:txBody>
      <dsp:txXfrm>
        <a:off x="7411643" y="1410409"/>
        <a:ext cx="3233964" cy="1371985"/>
      </dsp:txXfrm>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709FE1-B9DA-46A6-A3D6-4E2099A77DE5}" type="datetimeFigureOut">
              <a:rPr lang="en-GB" smtClean="0"/>
              <a:t>25/10/2023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B50FBD9-EBC8-4F82-9A61-DAB1EBD42B7B}" type="slidenum">
              <a:rPr lang="en-GB" smtClean="0"/>
              <a:t>‹#›</a:t>
            </a:fld>
            <a:endParaRPr lang="en-GB"/>
          </a:p>
        </p:txBody>
      </p:sp>
    </p:spTree>
    <p:extLst>
      <p:ext uri="{BB962C8B-B14F-4D97-AF65-F5344CB8AC3E}">
        <p14:creationId xmlns:p14="http://schemas.microsoft.com/office/powerpoint/2010/main" val="25833639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a:effectLst/>
                <a:latin typeface="Microsoft YaHei" panose="020B0503020204020204" pitchFamily="34" charset="-122"/>
              </a:rPr>
              <a:t>Hello everyone My name is </a:t>
            </a:r>
            <a:r>
              <a:rPr lang="en-US" sz="1800" err="1">
                <a:effectLst/>
                <a:latin typeface="Microsoft YaHei" panose="020B0503020204020204" pitchFamily="34" charset="-122"/>
              </a:rPr>
              <a:t>wliao</a:t>
            </a:r>
            <a:r>
              <a:rPr lang="en-US" sz="1800">
                <a:effectLst/>
                <a:latin typeface="Microsoft YaHei" panose="020B0503020204020204" pitchFamily="34" charset="-122"/>
              </a:rPr>
              <a:t> today I'm going to follow up with my colleague </a:t>
            </a:r>
            <a:r>
              <a:rPr lang="en-US" sz="1800" err="1">
                <a:effectLst/>
                <a:latin typeface="Microsoft YaHei" panose="020B0503020204020204" pitchFamily="34" charset="-122"/>
              </a:rPr>
              <a:t>Engin's</a:t>
            </a:r>
            <a:r>
              <a:rPr lang="en-US" sz="1800">
                <a:effectLst/>
                <a:latin typeface="Microsoft YaHei" panose="020B0503020204020204" pitchFamily="34" charset="-122"/>
              </a:rPr>
              <a:t> talk on our project controlling further general psychiatric factor P in genomic research on psychiatric disorders </a:t>
            </a:r>
          </a:p>
          <a:p>
            <a:endParaRPr lang="en-GB"/>
          </a:p>
        </p:txBody>
      </p:sp>
      <p:sp>
        <p:nvSpPr>
          <p:cNvPr id="4" name="Slide Number Placeholder 3"/>
          <p:cNvSpPr>
            <a:spLocks noGrp="1"/>
          </p:cNvSpPr>
          <p:nvPr>
            <p:ph type="sldNum" sz="quarter" idx="5"/>
          </p:nvPr>
        </p:nvSpPr>
        <p:spPr/>
        <p:txBody>
          <a:bodyPr/>
          <a:lstStyle/>
          <a:p>
            <a:fld id="{3B50FBD9-EBC8-4F82-9A61-DAB1EBD42B7B}" type="slidenum">
              <a:rPr lang="en-GB" smtClean="0"/>
              <a:t>1</a:t>
            </a:fld>
            <a:endParaRPr lang="en-GB"/>
          </a:p>
        </p:txBody>
      </p:sp>
    </p:spTree>
    <p:extLst>
      <p:ext uri="{BB962C8B-B14F-4D97-AF65-F5344CB8AC3E}">
        <p14:creationId xmlns:p14="http://schemas.microsoft.com/office/powerpoint/2010/main" val="348331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Just a little recap from </a:t>
            </a:r>
            <a:r>
              <a:rPr lang="en-US" sz="1800" err="1">
                <a:effectLst/>
                <a:latin typeface="Microsoft YaHei" panose="020B0503020204020204" pitchFamily="34" charset="-122"/>
              </a:rPr>
              <a:t>Engin's</a:t>
            </a:r>
            <a:r>
              <a:rPr lang="en-US" sz="1800">
                <a:effectLst/>
                <a:latin typeface="Microsoft YaHei" panose="020B0503020204020204" pitchFamily="34" charset="-122"/>
              </a:rPr>
              <a:t> talk we used genomic SEM to conduct a common factor </a:t>
            </a:r>
            <a:r>
              <a:rPr lang="en-US" sz="1800" err="1">
                <a:effectLst/>
                <a:latin typeface="Microsoft YaHei" panose="020B0503020204020204" pitchFamily="34" charset="-122"/>
              </a:rPr>
              <a:t>gwas</a:t>
            </a:r>
            <a:r>
              <a:rPr lang="en-US" sz="1800">
                <a:effectLst/>
                <a:latin typeface="Microsoft YaHei" panose="020B0503020204020204" pitchFamily="34" charset="-122"/>
              </a:rPr>
              <a:t> from the 11 major psychiatric disorders to extract the genetic effects of p. Then we use </a:t>
            </a:r>
            <a:r>
              <a:rPr lang="en-US" sz="1800" err="1">
                <a:effectLst/>
                <a:latin typeface="Microsoft YaHei" panose="020B0503020204020204" pitchFamily="34" charset="-122"/>
              </a:rPr>
              <a:t>gwas</a:t>
            </a:r>
            <a:r>
              <a:rPr lang="en-US" sz="1800">
                <a:effectLst/>
                <a:latin typeface="Microsoft YaHei" panose="020B0503020204020204" pitchFamily="34" charset="-122"/>
              </a:rPr>
              <a:t> by subtraction to remove the P factor from each of the disorder </a:t>
            </a:r>
            <a:r>
              <a:rPr lang="en-US" sz="1800" err="1">
                <a:effectLst/>
                <a:latin typeface="Microsoft YaHei" panose="020B0503020204020204" pitchFamily="34" charset="-122"/>
              </a:rPr>
              <a:t>gwass</a:t>
            </a:r>
            <a:r>
              <a:rPr lang="en-US" sz="1800">
                <a:effectLst/>
                <a:latin typeface="Microsoft YaHei" panose="020B0503020204020204" pitchFamily="34" charset="-122"/>
              </a:rPr>
              <a:t> to get the genetic effects that are not captured by p. </a:t>
            </a:r>
          </a:p>
          <a:p>
            <a:endParaRPr lang="en-US"/>
          </a:p>
        </p:txBody>
      </p:sp>
      <p:sp>
        <p:nvSpPr>
          <p:cNvPr id="4" name="Slide Number Placeholder 3"/>
          <p:cNvSpPr>
            <a:spLocks noGrp="1"/>
          </p:cNvSpPr>
          <p:nvPr>
            <p:ph type="sldNum" sz="quarter" idx="5"/>
          </p:nvPr>
        </p:nvSpPr>
        <p:spPr/>
        <p:txBody>
          <a:bodyPr/>
          <a:lstStyle/>
          <a:p>
            <a:fld id="{3E266523-43D8-433D-AE07-1C240F716282}" type="slidenum">
              <a:rPr lang="en-US" smtClean="0"/>
              <a:t>2</a:t>
            </a:fld>
            <a:endParaRPr lang="en-US"/>
          </a:p>
        </p:txBody>
      </p:sp>
    </p:spTree>
    <p:extLst>
      <p:ext uri="{BB962C8B-B14F-4D97-AF65-F5344CB8AC3E}">
        <p14:creationId xmlns:p14="http://schemas.microsoft.com/office/powerpoint/2010/main" val="3878908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a:effectLst/>
                <a:latin typeface="Microsoft YaHei" panose="020B0503020204020204" pitchFamily="34" charset="-122"/>
              </a:rPr>
              <a:t>So! We got the summary statistics of the 11 Non-</a:t>
            </a:r>
            <a:r>
              <a:rPr lang="en-US" sz="1800" err="1">
                <a:effectLst/>
                <a:latin typeface="Microsoft YaHei" panose="020B0503020204020204" pitchFamily="34" charset="-122"/>
              </a:rPr>
              <a:t>ps</a:t>
            </a:r>
            <a:r>
              <a:rPr lang="en-US" sz="1800">
                <a:effectLst/>
                <a:latin typeface="Microsoft YaHei" panose="020B0503020204020204" pitchFamily="34" charset="-122"/>
              </a:rPr>
              <a:t>, what we are going to do with it? Off course, your first instinct will to explore them in the GWAS downstream analyses. Yes that’s what we did as well. So the aim of my talk is to applying the downstream analysis in our summary statistics and to compare the  genetics of psychiatric disorders before and after we residualizing for P. </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There are three sections in my downstream analysis: genetic correlation, LD clumping and MAGMA. </a:t>
            </a:r>
          </a:p>
          <a:p>
            <a:pPr marL="0" marR="0">
              <a:spcBef>
                <a:spcPts val="0"/>
              </a:spcBef>
              <a:spcAft>
                <a:spcPts val="0"/>
              </a:spcAft>
            </a:pPr>
            <a:r>
              <a:rPr lang="en-US" sz="1800">
                <a:effectLst/>
                <a:latin typeface="Microsoft YaHei" panose="020B0503020204020204" pitchFamily="34" charset="-122"/>
              </a:rPr>
              <a:t>We firstly will show your how the psychiatric disorders correlated with external biological and </a:t>
            </a:r>
            <a:r>
              <a:rPr lang="en-US" sz="1800" err="1">
                <a:effectLst/>
                <a:latin typeface="Microsoft YaHei" panose="020B0503020204020204" pitchFamily="34" charset="-122"/>
              </a:rPr>
              <a:t>behavioural</a:t>
            </a:r>
            <a:r>
              <a:rPr lang="en-US" sz="1800">
                <a:effectLst/>
                <a:latin typeface="Microsoft YaHei" panose="020B0503020204020204" pitchFamily="34" charset="-122"/>
              </a:rPr>
              <a:t> traits before and after we taking out p.</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Then we move to the linkage disequilibrium Clumping results where we identify the independent significant hits and risky loci of the 11 Major psychiatric disorders that are not captured by P. </a:t>
            </a:r>
          </a:p>
          <a:p>
            <a:pPr marL="0" marR="0">
              <a:spcBef>
                <a:spcPts val="0"/>
              </a:spcBef>
              <a:spcAft>
                <a:spcPts val="0"/>
              </a:spcAft>
            </a:pPr>
            <a:endParaRPr lang="en-US" sz="1800">
              <a:effectLst/>
              <a:latin typeface="Microsoft YaHei" panose="020B0503020204020204" pitchFamily="34" charset="-122"/>
            </a:endParaRPr>
          </a:p>
          <a:p>
            <a:pPr marL="0" marR="0">
              <a:spcBef>
                <a:spcPts val="0"/>
              </a:spcBef>
              <a:spcAft>
                <a:spcPts val="0"/>
              </a:spcAft>
            </a:pPr>
            <a:r>
              <a:rPr lang="en-US" sz="1800">
                <a:effectLst/>
                <a:latin typeface="Microsoft YaHei" panose="020B0503020204020204" pitchFamily="34" charset="-122"/>
              </a:rPr>
              <a:t>And last but not least, we moved from the SNP level results a step forward to the gene level analysis using magma where we identifying the most relevant genes to the disorders that are independent of p, we will examine their gene enrichment as well. </a:t>
            </a:r>
          </a:p>
          <a:p>
            <a:pPr marL="0" marR="0">
              <a:spcBef>
                <a:spcPts val="0"/>
              </a:spcBef>
              <a:spcAft>
                <a:spcPts val="0"/>
              </a:spcAft>
            </a:pPr>
            <a:endParaRPr lang="en-US" sz="1800">
              <a:effectLst/>
              <a:latin typeface="Microsoft YaHei" panose="020B0503020204020204" pitchFamily="34" charset="-122"/>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3</a:t>
            </a:fld>
            <a:endParaRPr lang="en-US"/>
          </a:p>
        </p:txBody>
      </p:sp>
    </p:spTree>
    <p:extLst>
      <p:ext uri="{BB962C8B-B14F-4D97-AF65-F5344CB8AC3E}">
        <p14:creationId xmlns:p14="http://schemas.microsoft.com/office/powerpoint/2010/main" val="4882413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Microsoft YaHei" panose="020B0503020204020204" pitchFamily="34" charset="-122"/>
              </a:rPr>
              <a:t>We used linkage disequilibrium score regression to examine the genetic correlation with external traits. we have four categories. </a:t>
            </a:r>
          </a:p>
          <a:p>
            <a:r>
              <a:rPr lang="en-US" sz="1800">
                <a:effectLst/>
                <a:latin typeface="Microsoft YaHei" panose="020B0503020204020204" pitchFamily="34" charset="-122"/>
              </a:rPr>
              <a:t>for the demographic category we investigated some social economic status related traits such household income and </a:t>
            </a:r>
            <a:r>
              <a:rPr lang="en-US" sz="1800" err="1">
                <a:effectLst/>
                <a:latin typeface="Microsoft YaHei" panose="020B0503020204020204" pitchFamily="34" charset="-122"/>
              </a:rPr>
              <a:t>neighbourhood</a:t>
            </a:r>
            <a:r>
              <a:rPr lang="en-US" sz="1800">
                <a:effectLst/>
                <a:latin typeface="Microsoft YaHei" panose="020B0503020204020204" pitchFamily="34" charset="-122"/>
              </a:rPr>
              <a:t> deprivation, as well as longevity </a:t>
            </a:r>
          </a:p>
          <a:p>
            <a:r>
              <a:rPr lang="en-US" sz="1800">
                <a:effectLst/>
                <a:latin typeface="Microsoft YaHei" panose="020B0503020204020204" pitchFamily="34" charset="-122"/>
              </a:rPr>
              <a:t>The next category is the anthropometric traits including BMI, birth weight and height. </a:t>
            </a:r>
          </a:p>
          <a:p>
            <a:r>
              <a:rPr lang="en-US" sz="1800">
                <a:effectLst/>
                <a:latin typeface="Microsoft YaHei" panose="020B0503020204020204" pitchFamily="34" charset="-122"/>
              </a:rPr>
              <a:t>For the health related traits, broadly we are investigating risky </a:t>
            </a:r>
            <a:r>
              <a:rPr lang="en-US" sz="1800" err="1">
                <a:effectLst/>
                <a:latin typeface="Microsoft YaHei" panose="020B0503020204020204" pitchFamily="34" charset="-122"/>
              </a:rPr>
              <a:t>behaviour</a:t>
            </a:r>
            <a:r>
              <a:rPr lang="en-US" sz="1800">
                <a:effectLst/>
                <a:latin typeface="Microsoft YaHei" panose="020B0503020204020204" pitchFamily="34" charset="-122"/>
              </a:rPr>
              <a:t>, fertility and health. </a:t>
            </a:r>
          </a:p>
          <a:p>
            <a:r>
              <a:rPr lang="en-US" sz="1800">
                <a:effectLst/>
                <a:latin typeface="Microsoft YaHei" panose="020B0503020204020204" pitchFamily="34" charset="-122"/>
              </a:rPr>
              <a:t>finally for the psychological category we investigated the correlation with cognition personality and well-being. </a:t>
            </a:r>
            <a:endParaRPr lang="en-GB">
              <a:ea typeface="Calibri" panose="020F0502020204030204"/>
              <a:cs typeface="Calibri" panose="020F0502020204030204"/>
            </a:endParaRPr>
          </a:p>
        </p:txBody>
      </p:sp>
      <p:sp>
        <p:nvSpPr>
          <p:cNvPr id="4" name="Slide Number Placeholder 3"/>
          <p:cNvSpPr>
            <a:spLocks noGrp="1"/>
          </p:cNvSpPr>
          <p:nvPr>
            <p:ph type="sldNum" sz="quarter" idx="5"/>
          </p:nvPr>
        </p:nvSpPr>
        <p:spPr/>
        <p:txBody>
          <a:bodyPr/>
          <a:lstStyle/>
          <a:p>
            <a:fld id="{3E266523-43D8-433D-AE07-1C240F716282}" type="slidenum">
              <a:rPr lang="en-US" smtClean="0"/>
              <a:t>4</a:t>
            </a:fld>
            <a:endParaRPr lang="en-US"/>
          </a:p>
        </p:txBody>
      </p:sp>
    </p:spTree>
    <p:extLst>
      <p:ext uri="{BB962C8B-B14F-4D97-AF65-F5344CB8AC3E}">
        <p14:creationId xmlns:p14="http://schemas.microsoft.com/office/powerpoint/2010/main" val="2818569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799CDCC-C703-4892-A71E-DFFFC454820C}"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1988065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0278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990291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F5875FE7-E5ED-4E41-9EB7-B5DE447AD05E}"/>
              </a:ext>
            </a:extLst>
          </p:cNvPr>
          <p:cNvSpPr>
            <a:spLocks/>
          </p:cNvSpPr>
          <p:nvPr userDrawn="1"/>
        </p:nvSpPr>
        <p:spPr bwMode="auto">
          <a:xfrm>
            <a:off x="0" y="2596"/>
            <a:ext cx="11682484" cy="6855404"/>
          </a:xfrm>
          <a:custGeom>
            <a:avLst/>
            <a:gdLst>
              <a:gd name="connsiteX0" fmla="*/ 135716 w 11682484"/>
              <a:gd name="connsiteY0" fmla="*/ 0 h 6855404"/>
              <a:gd name="connsiteX1" fmla="*/ 1583140 w 11682484"/>
              <a:gd name="connsiteY1" fmla="*/ 1348532 h 6855404"/>
              <a:gd name="connsiteX2" fmla="*/ 11682484 w 11682484"/>
              <a:gd name="connsiteY2" fmla="*/ 4114823 h 6855404"/>
              <a:gd name="connsiteX3" fmla="*/ 11682484 w 11682484"/>
              <a:gd name="connsiteY3" fmla="*/ 6855404 h 6855404"/>
              <a:gd name="connsiteX4" fmla="*/ 9707328 w 11682484"/>
              <a:gd name="connsiteY4" fmla="*/ 6855404 h 6855404"/>
              <a:gd name="connsiteX5" fmla="*/ 9569988 w 11682484"/>
              <a:gd name="connsiteY5" fmla="*/ 6685097 h 6855404"/>
              <a:gd name="connsiteX6" fmla="*/ 5598025 w 11682484"/>
              <a:gd name="connsiteY6" fmla="*/ 3691219 h 6855404"/>
              <a:gd name="connsiteX7" fmla="*/ 2821856 w 11682484"/>
              <a:gd name="connsiteY7" fmla="*/ 3599026 h 6855404"/>
              <a:gd name="connsiteX8" fmla="*/ 63756 w 11682484"/>
              <a:gd name="connsiteY8" fmla="*/ 6602507 h 6855404"/>
              <a:gd name="connsiteX9" fmla="*/ 3589 w 11682484"/>
              <a:gd name="connsiteY9" fmla="*/ 6855404 h 6855404"/>
              <a:gd name="connsiteX10" fmla="*/ 0 w 11682484"/>
              <a:gd name="connsiteY10" fmla="*/ 6855404 h 6855404"/>
              <a:gd name="connsiteX11" fmla="*/ 0 w 11682484"/>
              <a:gd name="connsiteY11" fmla="*/ 5728147 h 6855404"/>
              <a:gd name="connsiteX12" fmla="*/ 0 w 11682484"/>
              <a:gd name="connsiteY12" fmla="*/ 1967486 h 6855404"/>
              <a:gd name="connsiteX13" fmla="*/ 0 w 11682484"/>
              <a:gd name="connsiteY13" fmla="*/ 825147 h 6855404"/>
              <a:gd name="connsiteX14" fmla="*/ 1 w 11682484"/>
              <a:gd name="connsiteY14" fmla="*/ 825147 h 6855404"/>
              <a:gd name="connsiteX15" fmla="*/ 1 w 11682484"/>
              <a:gd name="connsiteY15" fmla="*/ 479227 h 6855404"/>
              <a:gd name="connsiteX16" fmla="*/ 1 w 11682484"/>
              <a:gd name="connsiteY16" fmla="*/ 346491 h 6855404"/>
              <a:gd name="connsiteX17" fmla="*/ 2 w 11682484"/>
              <a:gd name="connsiteY17" fmla="*/ 346491 h 6855404"/>
              <a:gd name="connsiteX18" fmla="*/ 2 w 11682484"/>
              <a:gd name="connsiteY18" fmla="*/ 571 h 6855404"/>
              <a:gd name="connsiteX19" fmla="*/ 127322 w 11682484"/>
              <a:gd name="connsiteY19" fmla="*/ 31 h 68554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682484" h="6855404">
                <a:moveTo>
                  <a:pt x="135716" y="0"/>
                </a:moveTo>
                <a:lnTo>
                  <a:pt x="1583140" y="1348532"/>
                </a:lnTo>
                <a:lnTo>
                  <a:pt x="11682484" y="4114823"/>
                </a:lnTo>
                <a:lnTo>
                  <a:pt x="11682484" y="6855404"/>
                </a:lnTo>
                <a:lnTo>
                  <a:pt x="9707328" y="6855404"/>
                </a:lnTo>
                <a:lnTo>
                  <a:pt x="9569988" y="6685097"/>
                </a:lnTo>
                <a:cubicBezTo>
                  <a:pt x="8411292" y="5293196"/>
                  <a:pt x="7168522" y="4300079"/>
                  <a:pt x="5598025" y="3691219"/>
                </a:cubicBezTo>
                <a:cubicBezTo>
                  <a:pt x="4810593" y="3386702"/>
                  <a:pt x="3628101" y="3319652"/>
                  <a:pt x="2821856" y="3599026"/>
                </a:cubicBezTo>
                <a:cubicBezTo>
                  <a:pt x="1476436" y="4020704"/>
                  <a:pt x="428633" y="5267408"/>
                  <a:pt x="63756" y="6602507"/>
                </a:cubicBezTo>
                <a:lnTo>
                  <a:pt x="3589" y="6855404"/>
                </a:lnTo>
                <a:lnTo>
                  <a:pt x="0" y="6855404"/>
                </a:lnTo>
                <a:lnTo>
                  <a:pt x="0" y="5728147"/>
                </a:lnTo>
                <a:lnTo>
                  <a:pt x="0" y="1967486"/>
                </a:lnTo>
                <a:lnTo>
                  <a:pt x="0" y="825147"/>
                </a:lnTo>
                <a:lnTo>
                  <a:pt x="1" y="825147"/>
                </a:lnTo>
                <a:lnTo>
                  <a:pt x="1" y="479227"/>
                </a:lnTo>
                <a:lnTo>
                  <a:pt x="1" y="346491"/>
                </a:lnTo>
                <a:lnTo>
                  <a:pt x="2" y="346491"/>
                </a:lnTo>
                <a:lnTo>
                  <a:pt x="2" y="571"/>
                </a:lnTo>
                <a:cubicBezTo>
                  <a:pt x="2" y="571"/>
                  <a:pt x="46193" y="353"/>
                  <a:pt x="127322" y="31"/>
                </a:cubicBez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21" name="Freeform: Shape 20">
            <a:extLst>
              <a:ext uri="{FF2B5EF4-FFF2-40B4-BE49-F238E27FC236}">
                <a16:creationId xmlns:a16="http://schemas.microsoft.com/office/drawing/2014/main" id="{1218F5CF-15FE-4EEB-9CE3-3FBB4D1D799E}"/>
              </a:ext>
            </a:extLst>
          </p:cNvPr>
          <p:cNvSpPr>
            <a:spLocks/>
          </p:cNvSpPr>
          <p:nvPr userDrawn="1"/>
        </p:nvSpPr>
        <p:spPr bwMode="auto">
          <a:xfrm rot="213804">
            <a:off x="-19171" y="109604"/>
            <a:ext cx="12075996" cy="2051564"/>
          </a:xfrm>
          <a:custGeom>
            <a:avLst/>
            <a:gdLst>
              <a:gd name="connsiteX0" fmla="*/ 1 w 12075996"/>
              <a:gd name="connsiteY0" fmla="*/ 264203 h 2051564"/>
              <a:gd name="connsiteX1" fmla="*/ 4242639 w 12075996"/>
              <a:gd name="connsiteY1" fmla="*/ 0 h 2051564"/>
              <a:gd name="connsiteX2" fmla="*/ 4506096 w 12075996"/>
              <a:gd name="connsiteY2" fmla="*/ 105217 h 2051564"/>
              <a:gd name="connsiteX3" fmla="*/ 7760587 w 12075996"/>
              <a:gd name="connsiteY3" fmla="*/ 1449725 h 2051564"/>
              <a:gd name="connsiteX4" fmla="*/ 12023712 w 12075996"/>
              <a:gd name="connsiteY4" fmla="*/ 181916 h 2051564"/>
              <a:gd name="connsiteX5" fmla="*/ 12075996 w 12075996"/>
              <a:gd name="connsiteY5" fmla="*/ 38560 h 2051564"/>
              <a:gd name="connsiteX6" fmla="*/ 12075996 w 12075996"/>
              <a:gd name="connsiteY6" fmla="*/ 49656 h 2051564"/>
              <a:gd name="connsiteX7" fmla="*/ 12034949 w 12075996"/>
              <a:gd name="connsiteY7" fmla="*/ 192180 h 2051564"/>
              <a:gd name="connsiteX8" fmla="*/ 7869859 w 12075996"/>
              <a:gd name="connsiteY8" fmla="*/ 1752181 h 2051564"/>
              <a:gd name="connsiteX9" fmla="*/ 3235820 w 12075996"/>
              <a:gd name="connsiteY9" fmla="*/ 242456 h 2051564"/>
              <a:gd name="connsiteX10" fmla="*/ 1558466 w 12075996"/>
              <a:gd name="connsiteY10" fmla="*/ 338976 h 2051564"/>
              <a:gd name="connsiteX11" fmla="*/ 220 w 12075996"/>
              <a:gd name="connsiteY11" fmla="*/ 450295 h 2051564"/>
              <a:gd name="connsiteX12" fmla="*/ 881 w 12075996"/>
              <a:gd name="connsiteY12" fmla="*/ 459818 h 2051564"/>
              <a:gd name="connsiteX13" fmla="*/ 0 w 12075996"/>
              <a:gd name="connsiteY13" fmla="*/ 459516 h 2051564"/>
              <a:gd name="connsiteX14" fmla="*/ 0 w 12075996"/>
              <a:gd name="connsiteY14" fmla="*/ 429248 h 2051564"/>
              <a:gd name="connsiteX15" fmla="*/ 1 w 12075996"/>
              <a:gd name="connsiteY15" fmla="*/ 429248 h 205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2075996" h="2051564">
                <a:moveTo>
                  <a:pt x="1" y="264203"/>
                </a:moveTo>
                <a:lnTo>
                  <a:pt x="4242639" y="0"/>
                </a:lnTo>
                <a:lnTo>
                  <a:pt x="4506096" y="105217"/>
                </a:lnTo>
                <a:cubicBezTo>
                  <a:pt x="5593744" y="542784"/>
                  <a:pt x="6923737" y="1110296"/>
                  <a:pt x="7760587" y="1449725"/>
                </a:cubicBezTo>
                <a:cubicBezTo>
                  <a:pt x="10618004" y="2616266"/>
                  <a:pt x="11666948" y="1084938"/>
                  <a:pt x="12023712" y="181916"/>
                </a:cubicBezTo>
                <a:lnTo>
                  <a:pt x="12075996" y="38560"/>
                </a:lnTo>
                <a:lnTo>
                  <a:pt x="12075996" y="49656"/>
                </a:lnTo>
                <a:lnTo>
                  <a:pt x="12034949" y="192180"/>
                </a:lnTo>
                <a:cubicBezTo>
                  <a:pt x="11741579" y="1117741"/>
                  <a:pt x="10801203" y="2718034"/>
                  <a:pt x="7869859" y="1752181"/>
                </a:cubicBezTo>
                <a:cubicBezTo>
                  <a:pt x="6621354" y="1343948"/>
                  <a:pt x="4298591" y="526574"/>
                  <a:pt x="3235820" y="242456"/>
                </a:cubicBezTo>
                <a:cubicBezTo>
                  <a:pt x="3156415" y="232591"/>
                  <a:pt x="2347516" y="284550"/>
                  <a:pt x="1558466" y="338976"/>
                </a:cubicBezTo>
                <a:cubicBezTo>
                  <a:pt x="769418" y="393403"/>
                  <a:pt x="220" y="450295"/>
                  <a:pt x="220" y="450295"/>
                </a:cubicBezTo>
                <a:lnTo>
                  <a:pt x="881" y="459818"/>
                </a:lnTo>
                <a:lnTo>
                  <a:pt x="0" y="459516"/>
                </a:lnTo>
                <a:lnTo>
                  <a:pt x="0" y="429248"/>
                </a:lnTo>
                <a:lnTo>
                  <a:pt x="1" y="429248"/>
                </a:lnTo>
                <a:close/>
              </a:path>
            </a:pathLst>
          </a:custGeom>
          <a:solidFill>
            <a:schemeClr val="accent1"/>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10" name="Freeform: Shape 9">
            <a:extLst>
              <a:ext uri="{FF2B5EF4-FFF2-40B4-BE49-F238E27FC236}">
                <a16:creationId xmlns:a16="http://schemas.microsoft.com/office/drawing/2014/main" id="{2815AE85-5663-49FF-822D-A9BCC638FE7E}"/>
              </a:ext>
            </a:extLst>
          </p:cNvPr>
          <p:cNvSpPr>
            <a:spLocks/>
          </p:cNvSpPr>
          <p:nvPr userDrawn="1"/>
        </p:nvSpPr>
        <p:spPr bwMode="auto">
          <a:xfrm>
            <a:off x="-2" y="0"/>
            <a:ext cx="12192002" cy="6858000"/>
          </a:xfrm>
          <a:custGeom>
            <a:avLst/>
            <a:gdLst>
              <a:gd name="connsiteX0" fmla="*/ 1562216 w 12192002"/>
              <a:gd name="connsiteY0" fmla="*/ 24 h 6847230"/>
              <a:gd name="connsiteX1" fmla="*/ 3242227 w 12192002"/>
              <a:gd name="connsiteY1" fmla="*/ 19898 h 6847230"/>
              <a:gd name="connsiteX2" fmla="*/ 7760587 w 12192002"/>
              <a:gd name="connsiteY2" fmla="*/ 1846920 h 6847230"/>
              <a:gd name="connsiteX3" fmla="*/ 12192002 w 12192002"/>
              <a:gd name="connsiteY3" fmla="*/ 3162 h 6847230"/>
              <a:gd name="connsiteX4" fmla="*/ 12192002 w 12192002"/>
              <a:gd name="connsiteY4" fmla="*/ 1143708 h 6847230"/>
              <a:gd name="connsiteX5" fmla="*/ 12192002 w 12192002"/>
              <a:gd name="connsiteY5" fmla="*/ 6847230 h 6847230"/>
              <a:gd name="connsiteX6" fmla="*/ 10130702 w 12192002"/>
              <a:gd name="connsiteY6" fmla="*/ 6847230 h 6847230"/>
              <a:gd name="connsiteX7" fmla="*/ 9987372 w 12192002"/>
              <a:gd name="connsiteY7" fmla="*/ 6677190 h 6847230"/>
              <a:gd name="connsiteX8" fmla="*/ 5842176 w 12192002"/>
              <a:gd name="connsiteY8" fmla="*/ 3688014 h 6847230"/>
              <a:gd name="connsiteX9" fmla="*/ 2944928 w 12192002"/>
              <a:gd name="connsiteY9" fmla="*/ 3595966 h 6847230"/>
              <a:gd name="connsiteX10" fmla="*/ 66537 w 12192002"/>
              <a:gd name="connsiteY10" fmla="*/ 6594730 h 6847230"/>
              <a:gd name="connsiteX11" fmla="*/ 3745 w 12192002"/>
              <a:gd name="connsiteY11" fmla="*/ 6847230 h 6847230"/>
              <a:gd name="connsiteX12" fmla="*/ 0 w 12192002"/>
              <a:gd name="connsiteY12" fmla="*/ 6847230 h 6847230"/>
              <a:gd name="connsiteX13" fmla="*/ 0 w 12192002"/>
              <a:gd name="connsiteY13" fmla="*/ 5721743 h 6847230"/>
              <a:gd name="connsiteX14" fmla="*/ 0 w 12192002"/>
              <a:gd name="connsiteY14" fmla="*/ 1966988 h 6847230"/>
              <a:gd name="connsiteX15" fmla="*/ 0 w 12192002"/>
              <a:gd name="connsiteY15" fmla="*/ 826443 h 6847230"/>
              <a:gd name="connsiteX16" fmla="*/ 1 w 12192002"/>
              <a:gd name="connsiteY16" fmla="*/ 826443 h 6847230"/>
              <a:gd name="connsiteX17" fmla="*/ 1 w 12192002"/>
              <a:gd name="connsiteY17" fmla="*/ 481066 h 6847230"/>
              <a:gd name="connsiteX18" fmla="*/ 1 w 12192002"/>
              <a:gd name="connsiteY18" fmla="*/ 348539 h 6847230"/>
              <a:gd name="connsiteX19" fmla="*/ 2 w 12192002"/>
              <a:gd name="connsiteY19" fmla="*/ 348539 h 6847230"/>
              <a:gd name="connsiteX20" fmla="*/ 2 w 12192002"/>
              <a:gd name="connsiteY20" fmla="*/ 3162 h 6847230"/>
              <a:gd name="connsiteX21" fmla="*/ 1562216 w 12192002"/>
              <a:gd name="connsiteY21" fmla="*/ 24 h 68472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192002" h="6847230">
                <a:moveTo>
                  <a:pt x="1562216" y="24"/>
                </a:moveTo>
                <a:cubicBezTo>
                  <a:pt x="2353140" y="373"/>
                  <a:pt x="3163696" y="4557"/>
                  <a:pt x="3242227" y="19898"/>
                </a:cubicBezTo>
                <a:cubicBezTo>
                  <a:pt x="4282770" y="376934"/>
                  <a:pt x="6543351" y="1353205"/>
                  <a:pt x="7760587" y="1846920"/>
                </a:cubicBezTo>
                <a:cubicBezTo>
                  <a:pt x="11661915" y="3439636"/>
                  <a:pt x="12192002" y="3162"/>
                  <a:pt x="12192002" y="3162"/>
                </a:cubicBezTo>
                <a:lnTo>
                  <a:pt x="12192002" y="1143708"/>
                </a:lnTo>
                <a:lnTo>
                  <a:pt x="12192002" y="6847230"/>
                </a:lnTo>
                <a:lnTo>
                  <a:pt x="10130702" y="6847230"/>
                </a:lnTo>
                <a:lnTo>
                  <a:pt x="9987372" y="6677190"/>
                </a:lnTo>
                <a:cubicBezTo>
                  <a:pt x="8778141" y="5287475"/>
                  <a:pt x="7481169" y="4295918"/>
                  <a:pt x="5842176" y="3688014"/>
                </a:cubicBezTo>
                <a:cubicBezTo>
                  <a:pt x="5020401" y="3383975"/>
                  <a:pt x="3786336" y="3317031"/>
                  <a:pt x="2944928" y="3595966"/>
                </a:cubicBezTo>
                <a:cubicBezTo>
                  <a:pt x="1540829" y="4016982"/>
                  <a:pt x="447327" y="5261728"/>
                  <a:pt x="66537" y="6594730"/>
                </a:cubicBezTo>
                <a:lnTo>
                  <a:pt x="3745" y="6847230"/>
                </a:lnTo>
                <a:lnTo>
                  <a:pt x="0" y="6847230"/>
                </a:lnTo>
                <a:lnTo>
                  <a:pt x="0" y="5721743"/>
                </a:lnTo>
                <a:lnTo>
                  <a:pt x="0" y="1966988"/>
                </a:lnTo>
                <a:lnTo>
                  <a:pt x="0" y="826443"/>
                </a:lnTo>
                <a:lnTo>
                  <a:pt x="1" y="826443"/>
                </a:lnTo>
                <a:lnTo>
                  <a:pt x="1" y="481066"/>
                </a:lnTo>
                <a:lnTo>
                  <a:pt x="1" y="348539"/>
                </a:lnTo>
                <a:lnTo>
                  <a:pt x="2" y="348539"/>
                </a:lnTo>
                <a:lnTo>
                  <a:pt x="2" y="3162"/>
                </a:lnTo>
                <a:cubicBezTo>
                  <a:pt x="2" y="3162"/>
                  <a:pt x="771293" y="-324"/>
                  <a:pt x="1562216" y="24"/>
                </a:cubicBez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a:p>
        </p:txBody>
      </p:sp>
      <p:sp>
        <p:nvSpPr>
          <p:cNvPr id="30" name="Freeform: Shape 29">
            <a:extLst>
              <a:ext uri="{FF2B5EF4-FFF2-40B4-BE49-F238E27FC236}">
                <a16:creationId xmlns:a16="http://schemas.microsoft.com/office/drawing/2014/main" id="{ABA38739-135D-4AF4-8B9D-F28B606324BD}"/>
              </a:ext>
            </a:extLst>
          </p:cNvPr>
          <p:cNvSpPr/>
          <p:nvPr userDrawn="1"/>
        </p:nvSpPr>
        <p:spPr>
          <a:xfrm>
            <a:off x="342402" y="0"/>
            <a:ext cx="1784313" cy="6858000"/>
          </a:xfrm>
          <a:custGeom>
            <a:avLst/>
            <a:gdLst>
              <a:gd name="connsiteX0" fmla="*/ 652884 w 1784313"/>
              <a:gd name="connsiteY0" fmla="*/ 6458598 h 6858000"/>
              <a:gd name="connsiteX1" fmla="*/ 802318 w 1784313"/>
              <a:gd name="connsiteY1" fmla="*/ 6581346 h 6858000"/>
              <a:gd name="connsiteX2" fmla="*/ 857467 w 1784313"/>
              <a:gd name="connsiteY2" fmla="*/ 6627600 h 6858000"/>
              <a:gd name="connsiteX3" fmla="*/ 637290 w 1784313"/>
              <a:gd name="connsiteY3" fmla="*/ 6822898 h 6858000"/>
              <a:gd name="connsiteX4" fmla="*/ 601533 w 1784313"/>
              <a:gd name="connsiteY4" fmla="*/ 6858000 h 6858000"/>
              <a:gd name="connsiteX5" fmla="*/ 238242 w 1784313"/>
              <a:gd name="connsiteY5" fmla="*/ 6858000 h 6858000"/>
              <a:gd name="connsiteX6" fmla="*/ 298552 w 1784313"/>
              <a:gd name="connsiteY6" fmla="*/ 6787944 h 6858000"/>
              <a:gd name="connsiteX7" fmla="*/ 652884 w 1784313"/>
              <a:gd name="connsiteY7" fmla="*/ 6458598 h 6858000"/>
              <a:gd name="connsiteX8" fmla="*/ 291752 w 1784313"/>
              <a:gd name="connsiteY8" fmla="*/ 5513960 h 6858000"/>
              <a:gd name="connsiteX9" fmla="*/ 348680 w 1784313"/>
              <a:gd name="connsiteY9" fmla="*/ 5663394 h 6858000"/>
              <a:gd name="connsiteX10" fmla="*/ 428733 w 1784313"/>
              <a:gd name="connsiteY10" fmla="*/ 5787923 h 6858000"/>
              <a:gd name="connsiteX11" fmla="*/ 455418 w 1784313"/>
              <a:gd name="connsiteY11" fmla="*/ 5819944 h 6858000"/>
              <a:gd name="connsiteX12" fmla="*/ 1327117 w 1784313"/>
              <a:gd name="connsiteY12" fmla="*/ 5819944 h 6858000"/>
              <a:gd name="connsiteX13" fmla="*/ 1350243 w 1784313"/>
              <a:gd name="connsiteY13" fmla="*/ 5787923 h 6858000"/>
              <a:gd name="connsiteX14" fmla="*/ 1424960 w 1784313"/>
              <a:gd name="connsiteY14" fmla="*/ 5663394 h 6858000"/>
              <a:gd name="connsiteX15" fmla="*/ 1474771 w 1784313"/>
              <a:gd name="connsiteY15" fmla="*/ 5513960 h 6858000"/>
              <a:gd name="connsiteX16" fmla="*/ 410943 w 1784313"/>
              <a:gd name="connsiteY16" fmla="*/ 5078112 h 6858000"/>
              <a:gd name="connsiteX17" fmla="*/ 343342 w 1784313"/>
              <a:gd name="connsiteY17" fmla="*/ 5183070 h 6858000"/>
              <a:gd name="connsiteX18" fmla="*/ 282856 w 1784313"/>
              <a:gd name="connsiteY18" fmla="*/ 5360968 h 6858000"/>
              <a:gd name="connsiteX19" fmla="*/ 281078 w 1784313"/>
              <a:gd name="connsiteY19" fmla="*/ 5382316 h 6858000"/>
              <a:gd name="connsiteX20" fmla="*/ 1476551 w 1784313"/>
              <a:gd name="connsiteY20" fmla="*/ 5382316 h 6858000"/>
              <a:gd name="connsiteX21" fmla="*/ 1472993 w 1784313"/>
              <a:gd name="connsiteY21" fmla="*/ 5360968 h 6858000"/>
              <a:gd name="connsiteX22" fmla="*/ 1405392 w 1784313"/>
              <a:gd name="connsiteY22" fmla="*/ 5183070 h 6858000"/>
              <a:gd name="connsiteX23" fmla="*/ 1337791 w 1784313"/>
              <a:gd name="connsiteY23" fmla="*/ 5078112 h 6858000"/>
              <a:gd name="connsiteX24" fmla="*/ 435849 w 1784313"/>
              <a:gd name="connsiteY24" fmla="*/ 3537517 h 6858000"/>
              <a:gd name="connsiteX25" fmla="*/ 480324 w 1784313"/>
              <a:gd name="connsiteY25" fmla="*/ 3676278 h 6858000"/>
              <a:gd name="connsiteX26" fmla="*/ 540809 w 1784313"/>
              <a:gd name="connsiteY26" fmla="*/ 3800806 h 6858000"/>
              <a:gd name="connsiteX27" fmla="*/ 556819 w 1784313"/>
              <a:gd name="connsiteY27" fmla="*/ 3825712 h 6858000"/>
              <a:gd name="connsiteX28" fmla="*/ 556819 w 1784313"/>
              <a:gd name="connsiteY28" fmla="*/ 3827490 h 6858000"/>
              <a:gd name="connsiteX29" fmla="*/ 1353801 w 1784313"/>
              <a:gd name="connsiteY29" fmla="*/ 3827490 h 6858000"/>
              <a:gd name="connsiteX30" fmla="*/ 1369813 w 1784313"/>
              <a:gd name="connsiteY30" fmla="*/ 3802584 h 6858000"/>
              <a:gd name="connsiteX31" fmla="*/ 1396497 w 1784313"/>
              <a:gd name="connsiteY31" fmla="*/ 3756331 h 6858000"/>
              <a:gd name="connsiteX32" fmla="*/ 1394718 w 1784313"/>
              <a:gd name="connsiteY32" fmla="*/ 3756331 h 6858000"/>
              <a:gd name="connsiteX33" fmla="*/ 1432076 w 1784313"/>
              <a:gd name="connsiteY33" fmla="*/ 3676277 h 6858000"/>
              <a:gd name="connsiteX34" fmla="*/ 1471213 w 1784313"/>
              <a:gd name="connsiteY34" fmla="*/ 3537517 h 6858000"/>
              <a:gd name="connsiteX35" fmla="*/ 1017575 w 1784313"/>
              <a:gd name="connsiteY35" fmla="*/ 3537517 h 6858000"/>
              <a:gd name="connsiteX36" fmla="*/ 1015795 w 1784313"/>
              <a:gd name="connsiteY36" fmla="*/ 3537517 h 6858000"/>
              <a:gd name="connsiteX37" fmla="*/ 508787 w 1784313"/>
              <a:gd name="connsiteY37" fmla="*/ 3121236 h 6858000"/>
              <a:gd name="connsiteX38" fmla="*/ 464312 w 1784313"/>
              <a:gd name="connsiteY38" fmla="*/ 3194174 h 6858000"/>
              <a:gd name="connsiteX39" fmla="*/ 418059 w 1784313"/>
              <a:gd name="connsiteY39" fmla="*/ 3372072 h 6858000"/>
              <a:gd name="connsiteX40" fmla="*/ 419839 w 1784313"/>
              <a:gd name="connsiteY40" fmla="*/ 3411209 h 6858000"/>
              <a:gd name="connsiteX41" fmla="*/ 1015795 w 1784313"/>
              <a:gd name="connsiteY41" fmla="*/ 3411209 h 6858000"/>
              <a:gd name="connsiteX42" fmla="*/ 1017575 w 1784313"/>
              <a:gd name="connsiteY42" fmla="*/ 3411209 h 6858000"/>
              <a:gd name="connsiteX43" fmla="*/ 1478329 w 1784313"/>
              <a:gd name="connsiteY43" fmla="*/ 3411209 h 6858000"/>
              <a:gd name="connsiteX44" fmla="*/ 1474772 w 1784313"/>
              <a:gd name="connsiteY44" fmla="*/ 3372071 h 6858000"/>
              <a:gd name="connsiteX45" fmla="*/ 1426740 w 1784313"/>
              <a:gd name="connsiteY45" fmla="*/ 3194174 h 6858000"/>
              <a:gd name="connsiteX46" fmla="*/ 1423182 w 1784313"/>
              <a:gd name="connsiteY46" fmla="*/ 3185280 h 6858000"/>
              <a:gd name="connsiteX47" fmla="*/ 1391161 w 1784313"/>
              <a:gd name="connsiteY47" fmla="*/ 3121237 h 6858000"/>
              <a:gd name="connsiteX48" fmla="*/ 458976 w 1784313"/>
              <a:gd name="connsiteY48" fmla="*/ 1634012 h 6858000"/>
              <a:gd name="connsiteX49" fmla="*/ 498114 w 1784313"/>
              <a:gd name="connsiteY49" fmla="*/ 1794120 h 6858000"/>
              <a:gd name="connsiteX50" fmla="*/ 558599 w 1784313"/>
              <a:gd name="connsiteY50" fmla="*/ 1918648 h 6858000"/>
              <a:gd name="connsiteX51" fmla="*/ 562157 w 1784313"/>
              <a:gd name="connsiteY51" fmla="*/ 1922206 h 6858000"/>
              <a:gd name="connsiteX52" fmla="*/ 1394718 w 1784313"/>
              <a:gd name="connsiteY52" fmla="*/ 1922206 h 6858000"/>
              <a:gd name="connsiteX53" fmla="*/ 1396497 w 1784313"/>
              <a:gd name="connsiteY53" fmla="*/ 1918648 h 6858000"/>
              <a:gd name="connsiteX54" fmla="*/ 1456982 w 1784313"/>
              <a:gd name="connsiteY54" fmla="*/ 1794120 h 6858000"/>
              <a:gd name="connsiteX55" fmla="*/ 1497899 w 1784313"/>
              <a:gd name="connsiteY55" fmla="*/ 1634012 h 6858000"/>
              <a:gd name="connsiteX56" fmla="*/ 560377 w 1784313"/>
              <a:gd name="connsiteY56" fmla="*/ 1217731 h 6858000"/>
              <a:gd name="connsiteX57" fmla="*/ 519461 w 1784313"/>
              <a:gd name="connsiteY57" fmla="*/ 1294226 h 6858000"/>
              <a:gd name="connsiteX58" fmla="*/ 458976 w 1784313"/>
              <a:gd name="connsiteY58" fmla="*/ 1472124 h 6858000"/>
              <a:gd name="connsiteX59" fmla="*/ 453638 w 1784313"/>
              <a:gd name="connsiteY59" fmla="*/ 1507703 h 6858000"/>
              <a:gd name="connsiteX60" fmla="*/ 1503235 w 1784313"/>
              <a:gd name="connsiteY60" fmla="*/ 1507703 h 6858000"/>
              <a:gd name="connsiteX61" fmla="*/ 1499677 w 1784313"/>
              <a:gd name="connsiteY61" fmla="*/ 1472124 h 6858000"/>
              <a:gd name="connsiteX62" fmla="*/ 1444530 w 1784313"/>
              <a:gd name="connsiteY62" fmla="*/ 1294226 h 6858000"/>
              <a:gd name="connsiteX63" fmla="*/ 1405392 w 1784313"/>
              <a:gd name="connsiteY63" fmla="*/ 1217731 h 6858000"/>
              <a:gd name="connsiteX64" fmla="*/ 1196463 w 1784313"/>
              <a:gd name="connsiteY64" fmla="*/ 0 h 6858000"/>
              <a:gd name="connsiteX65" fmla="*/ 1527579 w 1784313"/>
              <a:gd name="connsiteY65" fmla="*/ 0 h 6858000"/>
              <a:gd name="connsiteX66" fmla="*/ 1524583 w 1784313"/>
              <a:gd name="connsiteY66" fmla="*/ 6246 h 6858000"/>
              <a:gd name="connsiteX67" fmla="*/ 1167009 w 1784313"/>
              <a:gd name="connsiteY67" fmla="*/ 467002 h 6858000"/>
              <a:gd name="connsiteX68" fmla="*/ 1149220 w 1784313"/>
              <a:gd name="connsiteY68" fmla="*/ 488350 h 6858000"/>
              <a:gd name="connsiteX69" fmla="*/ 1131430 w 1784313"/>
              <a:gd name="connsiteY69" fmla="*/ 509698 h 6858000"/>
              <a:gd name="connsiteX70" fmla="*/ 1019353 w 1784313"/>
              <a:gd name="connsiteY70" fmla="*/ 637784 h 6858000"/>
              <a:gd name="connsiteX71" fmla="*/ 957090 w 1784313"/>
              <a:gd name="connsiteY71" fmla="*/ 707163 h 6858000"/>
              <a:gd name="connsiteX72" fmla="*/ 939300 w 1784313"/>
              <a:gd name="connsiteY72" fmla="*/ 728511 h 6858000"/>
              <a:gd name="connsiteX73" fmla="*/ 921511 w 1784313"/>
              <a:gd name="connsiteY73" fmla="*/ 749859 h 6858000"/>
              <a:gd name="connsiteX74" fmla="*/ 640432 w 1784313"/>
              <a:gd name="connsiteY74" fmla="*/ 1098538 h 6858000"/>
              <a:gd name="connsiteX75" fmla="*/ 1323559 w 1784313"/>
              <a:gd name="connsiteY75" fmla="*/ 1098538 h 6858000"/>
              <a:gd name="connsiteX76" fmla="*/ 1001563 w 1784313"/>
              <a:gd name="connsiteY76" fmla="*/ 746301 h 6858000"/>
              <a:gd name="connsiteX77" fmla="*/ 1069165 w 1784313"/>
              <a:gd name="connsiteY77" fmla="*/ 669806 h 6858000"/>
              <a:gd name="connsiteX78" fmla="*/ 1175903 w 1784313"/>
              <a:gd name="connsiteY78" fmla="*/ 547056 h 6858000"/>
              <a:gd name="connsiteX79" fmla="*/ 1784313 w 1784313"/>
              <a:gd name="connsiteY79" fmla="*/ 1545063 h 6858000"/>
              <a:gd name="connsiteX80" fmla="*/ 1238168 w 1784313"/>
              <a:gd name="connsiteY80" fmla="*/ 2495036 h 6858000"/>
              <a:gd name="connsiteX81" fmla="*/ 1117198 w 1784313"/>
              <a:gd name="connsiteY81" fmla="*/ 2397192 h 6858000"/>
              <a:gd name="connsiteX82" fmla="*/ 1030027 w 1784313"/>
              <a:gd name="connsiteY82" fmla="*/ 2327813 h 6858000"/>
              <a:gd name="connsiteX83" fmla="*/ 1309327 w 1784313"/>
              <a:gd name="connsiteY83" fmla="*/ 2050292 h 6858000"/>
              <a:gd name="connsiteX84" fmla="*/ 652884 w 1784313"/>
              <a:gd name="connsiteY84" fmla="*/ 2050292 h 6858000"/>
              <a:gd name="connsiteX85" fmla="*/ 942858 w 1784313"/>
              <a:gd name="connsiteY85" fmla="*/ 2327813 h 6858000"/>
              <a:gd name="connsiteX86" fmla="*/ 964206 w 1784313"/>
              <a:gd name="connsiteY86" fmla="*/ 2345603 h 6858000"/>
              <a:gd name="connsiteX87" fmla="*/ 985554 w 1784313"/>
              <a:gd name="connsiteY87" fmla="*/ 2363392 h 6858000"/>
              <a:gd name="connsiteX88" fmla="*/ 1076281 w 1784313"/>
              <a:gd name="connsiteY88" fmla="*/ 2436330 h 6858000"/>
              <a:gd name="connsiteX89" fmla="*/ 1193693 w 1784313"/>
              <a:gd name="connsiteY89" fmla="*/ 2530616 h 6858000"/>
              <a:gd name="connsiteX90" fmla="*/ 1215041 w 1784313"/>
              <a:gd name="connsiteY90" fmla="*/ 2548406 h 6858000"/>
              <a:gd name="connsiteX91" fmla="*/ 1236389 w 1784313"/>
              <a:gd name="connsiteY91" fmla="*/ 2566196 h 6858000"/>
              <a:gd name="connsiteX92" fmla="*/ 1718492 w 1784313"/>
              <a:gd name="connsiteY92" fmla="*/ 3187058 h 6858000"/>
              <a:gd name="connsiteX93" fmla="*/ 1716713 w 1784313"/>
              <a:gd name="connsiteY93" fmla="*/ 3187058 h 6858000"/>
              <a:gd name="connsiteX94" fmla="*/ 1755850 w 1784313"/>
              <a:gd name="connsiteY94" fmla="*/ 3445010 h 6858000"/>
              <a:gd name="connsiteX95" fmla="*/ 1693587 w 1784313"/>
              <a:gd name="connsiteY95" fmla="*/ 3756331 h 6858000"/>
              <a:gd name="connsiteX96" fmla="*/ 1695365 w 1784313"/>
              <a:gd name="connsiteY96" fmla="*/ 3756331 h 6858000"/>
              <a:gd name="connsiteX97" fmla="*/ 1152777 w 1784313"/>
              <a:gd name="connsiteY97" fmla="*/ 4414552 h 6858000"/>
              <a:gd name="connsiteX98" fmla="*/ 1131430 w 1784313"/>
              <a:gd name="connsiteY98" fmla="*/ 4432342 h 6858000"/>
              <a:gd name="connsiteX99" fmla="*/ 1110082 w 1784313"/>
              <a:gd name="connsiteY99" fmla="*/ 4450132 h 6858000"/>
              <a:gd name="connsiteX100" fmla="*/ 935742 w 1784313"/>
              <a:gd name="connsiteY100" fmla="*/ 4590672 h 6858000"/>
              <a:gd name="connsiteX101" fmla="*/ 901941 w 1784313"/>
              <a:gd name="connsiteY101" fmla="*/ 4617356 h 6858000"/>
              <a:gd name="connsiteX102" fmla="*/ 878815 w 1784313"/>
              <a:gd name="connsiteY102" fmla="*/ 4635145 h 6858000"/>
              <a:gd name="connsiteX103" fmla="*/ 857467 w 1784313"/>
              <a:gd name="connsiteY103" fmla="*/ 4652935 h 6858000"/>
              <a:gd name="connsiteX104" fmla="*/ 524797 w 1784313"/>
              <a:gd name="connsiteY104" fmla="*/ 4946467 h 6858000"/>
              <a:gd name="connsiteX105" fmla="*/ 1234610 w 1784313"/>
              <a:gd name="connsiteY105" fmla="*/ 4946467 h 6858000"/>
              <a:gd name="connsiteX106" fmla="*/ 948194 w 1784313"/>
              <a:gd name="connsiteY106" fmla="*/ 4656493 h 6858000"/>
              <a:gd name="connsiteX107" fmla="*/ 980216 w 1784313"/>
              <a:gd name="connsiteY107" fmla="*/ 4631587 h 6858000"/>
              <a:gd name="connsiteX108" fmla="*/ 1154556 w 1784313"/>
              <a:gd name="connsiteY108" fmla="*/ 4489269 h 6858000"/>
              <a:gd name="connsiteX109" fmla="*/ 1761188 w 1784313"/>
              <a:gd name="connsiteY109" fmla="*/ 5435685 h 6858000"/>
              <a:gd name="connsiteX110" fmla="*/ 1149220 w 1784313"/>
              <a:gd name="connsiteY110" fmla="*/ 6382101 h 6858000"/>
              <a:gd name="connsiteX111" fmla="*/ 1074503 w 1784313"/>
              <a:gd name="connsiteY111" fmla="*/ 6319838 h 6858000"/>
              <a:gd name="connsiteX112" fmla="*/ 944636 w 1784313"/>
              <a:gd name="connsiteY112" fmla="*/ 6213099 h 6858000"/>
              <a:gd name="connsiteX113" fmla="*/ 1216821 w 1784313"/>
              <a:gd name="connsiteY113" fmla="*/ 5953368 h 6858000"/>
              <a:gd name="connsiteX114" fmla="*/ 572831 w 1784313"/>
              <a:gd name="connsiteY114" fmla="*/ 5953368 h 6858000"/>
              <a:gd name="connsiteX115" fmla="*/ 857467 w 1784313"/>
              <a:gd name="connsiteY115" fmla="*/ 6213099 h 6858000"/>
              <a:gd name="connsiteX116" fmla="*/ 878815 w 1784313"/>
              <a:gd name="connsiteY116" fmla="*/ 6230889 h 6858000"/>
              <a:gd name="connsiteX117" fmla="*/ 900163 w 1784313"/>
              <a:gd name="connsiteY117" fmla="*/ 6248679 h 6858000"/>
              <a:gd name="connsiteX118" fmla="*/ 1031807 w 1784313"/>
              <a:gd name="connsiteY118" fmla="*/ 6358975 h 6858000"/>
              <a:gd name="connsiteX119" fmla="*/ 1104744 w 1784313"/>
              <a:gd name="connsiteY119" fmla="*/ 6419461 h 6858000"/>
              <a:gd name="connsiteX120" fmla="*/ 1126092 w 1784313"/>
              <a:gd name="connsiteY120" fmla="*/ 6437250 h 6858000"/>
              <a:gd name="connsiteX121" fmla="*/ 1147440 w 1784313"/>
              <a:gd name="connsiteY121" fmla="*/ 6455040 h 6858000"/>
              <a:gd name="connsiteX122" fmla="*/ 1456655 w 1784313"/>
              <a:gd name="connsiteY122" fmla="*/ 6730940 h 6858000"/>
              <a:gd name="connsiteX123" fmla="*/ 1574943 w 1784313"/>
              <a:gd name="connsiteY123" fmla="*/ 6858000 h 6858000"/>
              <a:gd name="connsiteX124" fmla="*/ 1205808 w 1784313"/>
              <a:gd name="connsiteY124" fmla="*/ 6858000 h 6858000"/>
              <a:gd name="connsiteX125" fmla="*/ 1110361 w 1784313"/>
              <a:gd name="connsiteY125" fmla="*/ 6768562 h 6858000"/>
              <a:gd name="connsiteX126" fmla="*/ 941078 w 1784313"/>
              <a:gd name="connsiteY126" fmla="*/ 6624042 h 6858000"/>
              <a:gd name="connsiteX127" fmla="*/ 919730 w 1784313"/>
              <a:gd name="connsiteY127" fmla="*/ 6606252 h 6858000"/>
              <a:gd name="connsiteX128" fmla="*/ 898383 w 1784313"/>
              <a:gd name="connsiteY128" fmla="*/ 6588462 h 6858000"/>
              <a:gd name="connsiteX129" fmla="*/ 839677 w 1784313"/>
              <a:gd name="connsiteY129" fmla="*/ 6540431 h 6858000"/>
              <a:gd name="connsiteX130" fmla="*/ 693801 w 1784313"/>
              <a:gd name="connsiteY130" fmla="*/ 6419461 h 6858000"/>
              <a:gd name="connsiteX131" fmla="*/ 672454 w 1784313"/>
              <a:gd name="connsiteY131" fmla="*/ 6401671 h 6858000"/>
              <a:gd name="connsiteX132" fmla="*/ 651106 w 1784313"/>
              <a:gd name="connsiteY132" fmla="*/ 6383881 h 6858000"/>
              <a:gd name="connsiteX133" fmla="*/ 0 w 1784313"/>
              <a:gd name="connsiteY133" fmla="*/ 5416117 h 6858000"/>
              <a:gd name="connsiteX134" fmla="*/ 672454 w 1784313"/>
              <a:gd name="connsiteY134" fmla="*/ 4462585 h 6858000"/>
              <a:gd name="connsiteX135" fmla="*/ 693801 w 1784313"/>
              <a:gd name="connsiteY135" fmla="*/ 4444796 h 6858000"/>
              <a:gd name="connsiteX136" fmla="*/ 715149 w 1784313"/>
              <a:gd name="connsiteY136" fmla="*/ 4427006 h 6858000"/>
              <a:gd name="connsiteX137" fmla="*/ 752506 w 1784313"/>
              <a:gd name="connsiteY137" fmla="*/ 4396762 h 6858000"/>
              <a:gd name="connsiteX138" fmla="*/ 923288 w 1784313"/>
              <a:gd name="connsiteY138" fmla="*/ 4259782 h 6858000"/>
              <a:gd name="connsiteX139" fmla="*/ 944636 w 1784313"/>
              <a:gd name="connsiteY139" fmla="*/ 4241992 h 6858000"/>
              <a:gd name="connsiteX140" fmla="*/ 965984 w 1784313"/>
              <a:gd name="connsiteY140" fmla="*/ 4224202 h 6858000"/>
              <a:gd name="connsiteX141" fmla="*/ 1257736 w 1784313"/>
              <a:gd name="connsiteY141" fmla="*/ 3944902 h 6858000"/>
              <a:gd name="connsiteX142" fmla="*/ 642210 w 1784313"/>
              <a:gd name="connsiteY142" fmla="*/ 3944902 h 6858000"/>
              <a:gd name="connsiteX143" fmla="*/ 882373 w 1784313"/>
              <a:gd name="connsiteY143" fmla="*/ 4220645 h 6858000"/>
              <a:gd name="connsiteX144" fmla="*/ 711591 w 1784313"/>
              <a:gd name="connsiteY144" fmla="*/ 4357625 h 6858000"/>
              <a:gd name="connsiteX145" fmla="*/ 674232 w 1784313"/>
              <a:gd name="connsiteY145" fmla="*/ 4387868 h 6858000"/>
              <a:gd name="connsiteX146" fmla="*/ 138760 w 1784313"/>
              <a:gd name="connsiteY146" fmla="*/ 3366735 h 6858000"/>
              <a:gd name="connsiteX147" fmla="*/ 727601 w 1784313"/>
              <a:gd name="connsiteY147" fmla="*/ 2555522 h 6858000"/>
              <a:gd name="connsiteX148" fmla="*/ 850351 w 1784313"/>
              <a:gd name="connsiteY148" fmla="*/ 2655145 h 6858000"/>
              <a:gd name="connsiteX149" fmla="*/ 937520 w 1784313"/>
              <a:gd name="connsiteY149" fmla="*/ 2724524 h 6858000"/>
              <a:gd name="connsiteX150" fmla="*/ 619084 w 1784313"/>
              <a:gd name="connsiteY150" fmla="*/ 2991370 h 6858000"/>
              <a:gd name="connsiteX151" fmla="*/ 1307548 w 1784313"/>
              <a:gd name="connsiteY151" fmla="*/ 2991370 h 6858000"/>
              <a:gd name="connsiteX152" fmla="*/ 1030027 w 1784313"/>
              <a:gd name="connsiteY152" fmla="*/ 2726303 h 6858000"/>
              <a:gd name="connsiteX153" fmla="*/ 1008679 w 1784313"/>
              <a:gd name="connsiteY153" fmla="*/ 2708514 h 6858000"/>
              <a:gd name="connsiteX154" fmla="*/ 985553 w 1784313"/>
              <a:gd name="connsiteY154" fmla="*/ 2690724 h 6858000"/>
              <a:gd name="connsiteX155" fmla="*/ 893047 w 1784313"/>
              <a:gd name="connsiteY155" fmla="*/ 2616007 h 6858000"/>
              <a:gd name="connsiteX156" fmla="*/ 775634 w 1784313"/>
              <a:gd name="connsiteY156" fmla="*/ 2521720 h 6858000"/>
              <a:gd name="connsiteX157" fmla="*/ 754286 w 1784313"/>
              <a:gd name="connsiteY157" fmla="*/ 2503931 h 6858000"/>
              <a:gd name="connsiteX158" fmla="*/ 732939 w 1784313"/>
              <a:gd name="connsiteY158" fmla="*/ 2486141 h 6858000"/>
              <a:gd name="connsiteX159" fmla="*/ 177898 w 1784313"/>
              <a:gd name="connsiteY159" fmla="*/ 1537947 h 6858000"/>
              <a:gd name="connsiteX160" fmla="*/ 732939 w 1784313"/>
              <a:gd name="connsiteY160" fmla="*/ 557729 h 6858000"/>
              <a:gd name="connsiteX161" fmla="*/ 750728 w 1784313"/>
              <a:gd name="connsiteY161" fmla="*/ 536382 h 6858000"/>
              <a:gd name="connsiteX162" fmla="*/ 768518 w 1784313"/>
              <a:gd name="connsiteY162" fmla="*/ 515034 h 6858000"/>
              <a:gd name="connsiteX163" fmla="*/ 804098 w 1784313"/>
              <a:gd name="connsiteY163" fmla="*/ 475896 h 6858000"/>
              <a:gd name="connsiteX164" fmla="*/ 942858 w 1784313"/>
              <a:gd name="connsiteY164" fmla="*/ 317568 h 6858000"/>
              <a:gd name="connsiteX165" fmla="*/ 960648 w 1784313"/>
              <a:gd name="connsiteY165" fmla="*/ 296221 h 6858000"/>
              <a:gd name="connsiteX166" fmla="*/ 978438 w 1784313"/>
              <a:gd name="connsiteY166" fmla="*/ 274873 h 6858000"/>
              <a:gd name="connsiteX167" fmla="*/ 1141881 w 1784313"/>
              <a:gd name="connsiteY167" fmla="*/ 75850 h 6858000"/>
              <a:gd name="connsiteX168" fmla="*/ 293257 w 1784313"/>
              <a:gd name="connsiteY168" fmla="*/ 0 h 6858000"/>
              <a:gd name="connsiteX169" fmla="*/ 612950 w 1784313"/>
              <a:gd name="connsiteY169" fmla="*/ 0 h 6858000"/>
              <a:gd name="connsiteX170" fmla="*/ 687130 w 1784313"/>
              <a:gd name="connsiteY170" fmla="*/ 82299 h 6858000"/>
              <a:gd name="connsiteX171" fmla="*/ 898384 w 1784313"/>
              <a:gd name="connsiteY171" fmla="*/ 278431 h 6858000"/>
              <a:gd name="connsiteX172" fmla="*/ 754286 w 1784313"/>
              <a:gd name="connsiteY172" fmla="*/ 443875 h 6858000"/>
              <a:gd name="connsiteX173" fmla="*/ 725823 w 1784313"/>
              <a:gd name="connsiteY173" fmla="*/ 477677 h 6858000"/>
              <a:gd name="connsiteX174" fmla="*/ 295310 w 1784313"/>
              <a:gd name="connsiteY174" fmla="*/ 446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Lst>
            <a:rect l="l" t="t" r="r" b="b"/>
            <a:pathLst>
              <a:path w="1784313" h="6858000">
                <a:moveTo>
                  <a:pt x="652884" y="6458598"/>
                </a:moveTo>
                <a:cubicBezTo>
                  <a:pt x="700917" y="6499513"/>
                  <a:pt x="750728" y="6540431"/>
                  <a:pt x="802318" y="6581346"/>
                </a:cubicBezTo>
                <a:cubicBezTo>
                  <a:pt x="820108" y="6597358"/>
                  <a:pt x="839677" y="6611590"/>
                  <a:pt x="857467" y="6627600"/>
                </a:cubicBezTo>
                <a:cubicBezTo>
                  <a:pt x="780526" y="6693422"/>
                  <a:pt x="705920" y="6758466"/>
                  <a:pt x="637290" y="6822898"/>
                </a:cubicBezTo>
                <a:lnTo>
                  <a:pt x="601533" y="6858000"/>
                </a:lnTo>
                <a:lnTo>
                  <a:pt x="238242" y="6858000"/>
                </a:lnTo>
                <a:lnTo>
                  <a:pt x="298552" y="6787944"/>
                </a:lnTo>
                <a:cubicBezTo>
                  <a:pt x="403466" y="6675160"/>
                  <a:pt x="526799" y="6566004"/>
                  <a:pt x="652884" y="6458598"/>
                </a:cubicBezTo>
                <a:close/>
                <a:moveTo>
                  <a:pt x="291752" y="5513960"/>
                </a:moveTo>
                <a:cubicBezTo>
                  <a:pt x="302426" y="5563772"/>
                  <a:pt x="321994" y="5613583"/>
                  <a:pt x="348680" y="5663394"/>
                </a:cubicBezTo>
                <a:cubicBezTo>
                  <a:pt x="370027" y="5704312"/>
                  <a:pt x="398491" y="5747007"/>
                  <a:pt x="428733" y="5787923"/>
                </a:cubicBezTo>
                <a:cubicBezTo>
                  <a:pt x="435849" y="5798597"/>
                  <a:pt x="444744" y="5809270"/>
                  <a:pt x="455418" y="5819944"/>
                </a:cubicBezTo>
                <a:lnTo>
                  <a:pt x="1327117" y="5819944"/>
                </a:lnTo>
                <a:cubicBezTo>
                  <a:pt x="1334233" y="5809270"/>
                  <a:pt x="1343127" y="5798597"/>
                  <a:pt x="1350243" y="5787923"/>
                </a:cubicBezTo>
                <a:cubicBezTo>
                  <a:pt x="1380487" y="5747007"/>
                  <a:pt x="1405392" y="5706090"/>
                  <a:pt x="1424960" y="5663394"/>
                </a:cubicBezTo>
                <a:cubicBezTo>
                  <a:pt x="1448088" y="5613583"/>
                  <a:pt x="1465878" y="5563772"/>
                  <a:pt x="1474771" y="5513960"/>
                </a:cubicBezTo>
                <a:close/>
                <a:moveTo>
                  <a:pt x="410943" y="5078112"/>
                </a:moveTo>
                <a:cubicBezTo>
                  <a:pt x="386037" y="5111911"/>
                  <a:pt x="362911" y="5147491"/>
                  <a:pt x="343342" y="5183070"/>
                </a:cubicBezTo>
                <a:cubicBezTo>
                  <a:pt x="311320" y="5239998"/>
                  <a:pt x="291752" y="5300483"/>
                  <a:pt x="282856" y="5360968"/>
                </a:cubicBezTo>
                <a:cubicBezTo>
                  <a:pt x="281079" y="5368084"/>
                  <a:pt x="281079" y="5375200"/>
                  <a:pt x="281078" y="5382316"/>
                </a:cubicBezTo>
                <a:lnTo>
                  <a:pt x="1476551" y="5382316"/>
                </a:lnTo>
                <a:cubicBezTo>
                  <a:pt x="1474771" y="5375200"/>
                  <a:pt x="1474771" y="5368084"/>
                  <a:pt x="1472993" y="5360968"/>
                </a:cubicBezTo>
                <a:cubicBezTo>
                  <a:pt x="1460540" y="5302263"/>
                  <a:pt x="1437414" y="5241778"/>
                  <a:pt x="1405392" y="5183070"/>
                </a:cubicBezTo>
                <a:cubicBezTo>
                  <a:pt x="1385823" y="5147491"/>
                  <a:pt x="1362697" y="5113691"/>
                  <a:pt x="1337791" y="5078112"/>
                </a:cubicBezTo>
                <a:close/>
                <a:moveTo>
                  <a:pt x="435849" y="3537517"/>
                </a:moveTo>
                <a:cubicBezTo>
                  <a:pt x="446522" y="3583771"/>
                  <a:pt x="462534" y="3630024"/>
                  <a:pt x="480324" y="3676278"/>
                </a:cubicBezTo>
                <a:cubicBezTo>
                  <a:pt x="496334" y="3718973"/>
                  <a:pt x="517681" y="3759888"/>
                  <a:pt x="540809" y="3800806"/>
                </a:cubicBezTo>
                <a:cubicBezTo>
                  <a:pt x="546145" y="3807922"/>
                  <a:pt x="551483" y="3816816"/>
                  <a:pt x="556819" y="3825712"/>
                </a:cubicBezTo>
                <a:lnTo>
                  <a:pt x="556819" y="3827490"/>
                </a:lnTo>
                <a:lnTo>
                  <a:pt x="1353801" y="3827490"/>
                </a:lnTo>
                <a:cubicBezTo>
                  <a:pt x="1359139" y="3820374"/>
                  <a:pt x="1364475" y="3811480"/>
                  <a:pt x="1369813" y="3802584"/>
                </a:cubicBezTo>
                <a:cubicBezTo>
                  <a:pt x="1378707" y="3786574"/>
                  <a:pt x="1387603" y="3772342"/>
                  <a:pt x="1396497" y="3756331"/>
                </a:cubicBezTo>
                <a:lnTo>
                  <a:pt x="1394718" y="3756331"/>
                </a:lnTo>
                <a:cubicBezTo>
                  <a:pt x="1408950" y="3729647"/>
                  <a:pt x="1421402" y="3702961"/>
                  <a:pt x="1432076" y="3676277"/>
                </a:cubicBezTo>
                <a:cubicBezTo>
                  <a:pt x="1449866" y="3631802"/>
                  <a:pt x="1464098" y="3585549"/>
                  <a:pt x="1471213" y="3537517"/>
                </a:cubicBezTo>
                <a:lnTo>
                  <a:pt x="1017575" y="3537517"/>
                </a:lnTo>
                <a:lnTo>
                  <a:pt x="1015795" y="3537517"/>
                </a:lnTo>
                <a:close/>
                <a:moveTo>
                  <a:pt x="508787" y="3121236"/>
                </a:moveTo>
                <a:cubicBezTo>
                  <a:pt x="492776" y="3146142"/>
                  <a:pt x="476766" y="3169268"/>
                  <a:pt x="464312" y="3194174"/>
                </a:cubicBezTo>
                <a:cubicBezTo>
                  <a:pt x="435849" y="3251101"/>
                  <a:pt x="418059" y="3309808"/>
                  <a:pt x="418059" y="3372072"/>
                </a:cubicBezTo>
                <a:cubicBezTo>
                  <a:pt x="418059" y="3384526"/>
                  <a:pt x="418059" y="3398757"/>
                  <a:pt x="419839" y="3411209"/>
                </a:cubicBezTo>
                <a:lnTo>
                  <a:pt x="1015795" y="3411209"/>
                </a:lnTo>
                <a:lnTo>
                  <a:pt x="1017575" y="3411209"/>
                </a:lnTo>
                <a:lnTo>
                  <a:pt x="1478329" y="3411209"/>
                </a:lnTo>
                <a:cubicBezTo>
                  <a:pt x="1476551" y="3396977"/>
                  <a:pt x="1476551" y="3384525"/>
                  <a:pt x="1474772" y="3372071"/>
                </a:cubicBezTo>
                <a:cubicBezTo>
                  <a:pt x="1467656" y="3309808"/>
                  <a:pt x="1451646" y="3249323"/>
                  <a:pt x="1426740" y="3194174"/>
                </a:cubicBezTo>
                <a:cubicBezTo>
                  <a:pt x="1426740" y="3190616"/>
                  <a:pt x="1424960" y="3188838"/>
                  <a:pt x="1423182" y="3185280"/>
                </a:cubicBezTo>
                <a:cubicBezTo>
                  <a:pt x="1414286" y="3163932"/>
                  <a:pt x="1403612" y="3142584"/>
                  <a:pt x="1391161" y="3121237"/>
                </a:cubicBezTo>
                <a:close/>
                <a:moveTo>
                  <a:pt x="458976" y="1634012"/>
                </a:moveTo>
                <a:cubicBezTo>
                  <a:pt x="466092" y="1689159"/>
                  <a:pt x="478544" y="1742528"/>
                  <a:pt x="498114" y="1794120"/>
                </a:cubicBezTo>
                <a:cubicBezTo>
                  <a:pt x="514124" y="1836815"/>
                  <a:pt x="535471" y="1879510"/>
                  <a:pt x="558599" y="1918648"/>
                </a:cubicBezTo>
                <a:cubicBezTo>
                  <a:pt x="560377" y="1920426"/>
                  <a:pt x="560377" y="1920426"/>
                  <a:pt x="562157" y="1922206"/>
                </a:cubicBezTo>
                <a:lnTo>
                  <a:pt x="1394718" y="1922206"/>
                </a:lnTo>
                <a:cubicBezTo>
                  <a:pt x="1394719" y="1920426"/>
                  <a:pt x="1396497" y="1920426"/>
                  <a:pt x="1396497" y="1918648"/>
                </a:cubicBezTo>
                <a:cubicBezTo>
                  <a:pt x="1419624" y="1879510"/>
                  <a:pt x="1440972" y="1836815"/>
                  <a:pt x="1456982" y="1794120"/>
                </a:cubicBezTo>
                <a:cubicBezTo>
                  <a:pt x="1476551" y="1744308"/>
                  <a:pt x="1490783" y="1689159"/>
                  <a:pt x="1497899" y="1634012"/>
                </a:cubicBezTo>
                <a:close/>
                <a:moveTo>
                  <a:pt x="560377" y="1217731"/>
                </a:moveTo>
                <a:cubicBezTo>
                  <a:pt x="546145" y="1244415"/>
                  <a:pt x="531913" y="1269320"/>
                  <a:pt x="519461" y="1294226"/>
                </a:cubicBezTo>
                <a:cubicBezTo>
                  <a:pt x="489218" y="1354711"/>
                  <a:pt x="467870" y="1415197"/>
                  <a:pt x="458976" y="1472124"/>
                </a:cubicBezTo>
                <a:cubicBezTo>
                  <a:pt x="457196" y="1484577"/>
                  <a:pt x="455418" y="1497029"/>
                  <a:pt x="453638" y="1507703"/>
                </a:cubicBezTo>
                <a:lnTo>
                  <a:pt x="1503235" y="1507703"/>
                </a:lnTo>
                <a:cubicBezTo>
                  <a:pt x="1503235" y="1495251"/>
                  <a:pt x="1501457" y="1484577"/>
                  <a:pt x="1499677" y="1472124"/>
                </a:cubicBezTo>
                <a:cubicBezTo>
                  <a:pt x="1490783" y="1413418"/>
                  <a:pt x="1471214" y="1352933"/>
                  <a:pt x="1444530" y="1294226"/>
                </a:cubicBezTo>
                <a:cubicBezTo>
                  <a:pt x="1433856" y="1267542"/>
                  <a:pt x="1419624" y="1242637"/>
                  <a:pt x="1405392" y="1217731"/>
                </a:cubicBezTo>
                <a:close/>
                <a:moveTo>
                  <a:pt x="1196463" y="0"/>
                </a:moveTo>
                <a:lnTo>
                  <a:pt x="1527579" y="0"/>
                </a:lnTo>
                <a:lnTo>
                  <a:pt x="1524583" y="6246"/>
                </a:lnTo>
                <a:cubicBezTo>
                  <a:pt x="1432076" y="171692"/>
                  <a:pt x="1295096" y="319346"/>
                  <a:pt x="1167009" y="467002"/>
                </a:cubicBezTo>
                <a:cubicBezTo>
                  <a:pt x="1161671" y="474118"/>
                  <a:pt x="1154556" y="481234"/>
                  <a:pt x="1149220" y="488350"/>
                </a:cubicBezTo>
                <a:cubicBezTo>
                  <a:pt x="1143882" y="495466"/>
                  <a:pt x="1136766" y="502582"/>
                  <a:pt x="1131430" y="509698"/>
                </a:cubicBezTo>
                <a:cubicBezTo>
                  <a:pt x="1094070" y="552393"/>
                  <a:pt x="1056712" y="595089"/>
                  <a:pt x="1019353" y="637784"/>
                </a:cubicBezTo>
                <a:cubicBezTo>
                  <a:pt x="998005" y="660910"/>
                  <a:pt x="976658" y="684037"/>
                  <a:pt x="957090" y="707163"/>
                </a:cubicBezTo>
                <a:cubicBezTo>
                  <a:pt x="951752" y="714279"/>
                  <a:pt x="944636" y="721395"/>
                  <a:pt x="939300" y="728511"/>
                </a:cubicBezTo>
                <a:cubicBezTo>
                  <a:pt x="933962" y="735627"/>
                  <a:pt x="926846" y="742743"/>
                  <a:pt x="921511" y="749859"/>
                </a:cubicBezTo>
                <a:cubicBezTo>
                  <a:pt x="816550" y="869051"/>
                  <a:pt x="720485" y="986464"/>
                  <a:pt x="640432" y="1098538"/>
                </a:cubicBezTo>
                <a:lnTo>
                  <a:pt x="1323559" y="1098538"/>
                </a:lnTo>
                <a:cubicBezTo>
                  <a:pt x="1234610" y="981126"/>
                  <a:pt x="1122534" y="865493"/>
                  <a:pt x="1001563" y="746301"/>
                </a:cubicBezTo>
                <a:cubicBezTo>
                  <a:pt x="1024691" y="721395"/>
                  <a:pt x="1046039" y="694712"/>
                  <a:pt x="1069165" y="669806"/>
                </a:cubicBezTo>
                <a:cubicBezTo>
                  <a:pt x="1104744" y="628888"/>
                  <a:pt x="1140324" y="587973"/>
                  <a:pt x="1175903" y="547056"/>
                </a:cubicBezTo>
                <a:cubicBezTo>
                  <a:pt x="1501457" y="861935"/>
                  <a:pt x="1784314" y="1171477"/>
                  <a:pt x="1784313" y="1545063"/>
                </a:cubicBezTo>
                <a:cubicBezTo>
                  <a:pt x="1784314" y="1956006"/>
                  <a:pt x="1529921" y="2247758"/>
                  <a:pt x="1238168" y="2495036"/>
                </a:cubicBezTo>
                <a:cubicBezTo>
                  <a:pt x="1197251" y="2461235"/>
                  <a:pt x="1158114" y="2429214"/>
                  <a:pt x="1117198" y="2397192"/>
                </a:cubicBezTo>
                <a:cubicBezTo>
                  <a:pt x="1088734" y="2374066"/>
                  <a:pt x="1058491" y="2350939"/>
                  <a:pt x="1030027" y="2327813"/>
                </a:cubicBezTo>
                <a:cubicBezTo>
                  <a:pt x="1133208" y="2240642"/>
                  <a:pt x="1231052" y="2148135"/>
                  <a:pt x="1309327" y="2050292"/>
                </a:cubicBezTo>
                <a:lnTo>
                  <a:pt x="652884" y="2050292"/>
                </a:lnTo>
                <a:cubicBezTo>
                  <a:pt x="734717" y="2148135"/>
                  <a:pt x="836119" y="2238864"/>
                  <a:pt x="942858" y="2327813"/>
                </a:cubicBezTo>
                <a:cubicBezTo>
                  <a:pt x="949974" y="2333149"/>
                  <a:pt x="957090" y="2340265"/>
                  <a:pt x="964206" y="2345603"/>
                </a:cubicBezTo>
                <a:cubicBezTo>
                  <a:pt x="971322" y="2350938"/>
                  <a:pt x="978438" y="2358054"/>
                  <a:pt x="985554" y="2363392"/>
                </a:cubicBezTo>
                <a:cubicBezTo>
                  <a:pt x="1015795" y="2386518"/>
                  <a:pt x="1046039" y="2411424"/>
                  <a:pt x="1076281" y="2436330"/>
                </a:cubicBezTo>
                <a:cubicBezTo>
                  <a:pt x="1115418" y="2468351"/>
                  <a:pt x="1154555" y="2498595"/>
                  <a:pt x="1193693" y="2530616"/>
                </a:cubicBezTo>
                <a:cubicBezTo>
                  <a:pt x="1200809" y="2535952"/>
                  <a:pt x="1207925" y="2543068"/>
                  <a:pt x="1215041" y="2548406"/>
                </a:cubicBezTo>
                <a:cubicBezTo>
                  <a:pt x="1222157" y="2553742"/>
                  <a:pt x="1229272" y="2560858"/>
                  <a:pt x="1236389" y="2566196"/>
                </a:cubicBezTo>
                <a:cubicBezTo>
                  <a:pt x="1446308" y="2742313"/>
                  <a:pt x="1638437" y="2934443"/>
                  <a:pt x="1718492" y="3187058"/>
                </a:cubicBezTo>
                <a:lnTo>
                  <a:pt x="1716713" y="3187058"/>
                </a:lnTo>
                <a:cubicBezTo>
                  <a:pt x="1741618" y="3267113"/>
                  <a:pt x="1755850" y="3352504"/>
                  <a:pt x="1755850" y="3445010"/>
                </a:cubicBezTo>
                <a:cubicBezTo>
                  <a:pt x="1755850" y="3555307"/>
                  <a:pt x="1732724" y="3658488"/>
                  <a:pt x="1693587" y="3756331"/>
                </a:cubicBezTo>
                <a:lnTo>
                  <a:pt x="1695365" y="3756331"/>
                </a:lnTo>
                <a:cubicBezTo>
                  <a:pt x="1593964" y="4008945"/>
                  <a:pt x="1380487" y="4222423"/>
                  <a:pt x="1152777" y="4414552"/>
                </a:cubicBezTo>
                <a:cubicBezTo>
                  <a:pt x="1145661" y="4419890"/>
                  <a:pt x="1138546" y="4427006"/>
                  <a:pt x="1131430" y="4432342"/>
                </a:cubicBezTo>
                <a:cubicBezTo>
                  <a:pt x="1124314" y="4437680"/>
                  <a:pt x="1117198" y="4444796"/>
                  <a:pt x="1110082" y="4450132"/>
                </a:cubicBezTo>
                <a:cubicBezTo>
                  <a:pt x="1051375" y="4498165"/>
                  <a:pt x="992669" y="4544418"/>
                  <a:pt x="935742" y="4590672"/>
                </a:cubicBezTo>
                <a:cubicBezTo>
                  <a:pt x="923288" y="4599566"/>
                  <a:pt x="912615" y="4608462"/>
                  <a:pt x="901941" y="4617356"/>
                </a:cubicBezTo>
                <a:cubicBezTo>
                  <a:pt x="893047" y="4622693"/>
                  <a:pt x="885931" y="4629809"/>
                  <a:pt x="878815" y="4635145"/>
                </a:cubicBezTo>
                <a:cubicBezTo>
                  <a:pt x="871699" y="4640483"/>
                  <a:pt x="864583" y="4647599"/>
                  <a:pt x="857467" y="4652935"/>
                </a:cubicBezTo>
                <a:cubicBezTo>
                  <a:pt x="736497" y="4752558"/>
                  <a:pt x="620862" y="4848623"/>
                  <a:pt x="524797" y="4946467"/>
                </a:cubicBezTo>
                <a:lnTo>
                  <a:pt x="1234610" y="4946467"/>
                </a:lnTo>
                <a:cubicBezTo>
                  <a:pt x="1150997" y="4850403"/>
                  <a:pt x="1051375" y="4754338"/>
                  <a:pt x="948194" y="4656493"/>
                </a:cubicBezTo>
                <a:cubicBezTo>
                  <a:pt x="958868" y="4649377"/>
                  <a:pt x="969542" y="4640483"/>
                  <a:pt x="980216" y="4631587"/>
                </a:cubicBezTo>
                <a:cubicBezTo>
                  <a:pt x="1037143" y="4585334"/>
                  <a:pt x="1095850" y="4537303"/>
                  <a:pt x="1154556" y="4489269"/>
                </a:cubicBezTo>
                <a:cubicBezTo>
                  <a:pt x="1471214" y="4791695"/>
                  <a:pt x="1761188" y="5079890"/>
                  <a:pt x="1761188" y="5435685"/>
                </a:cubicBezTo>
                <a:cubicBezTo>
                  <a:pt x="1761188" y="5795039"/>
                  <a:pt x="1474772" y="6097465"/>
                  <a:pt x="1149220" y="6382101"/>
                </a:cubicBezTo>
                <a:cubicBezTo>
                  <a:pt x="1124314" y="6360753"/>
                  <a:pt x="1099408" y="6341186"/>
                  <a:pt x="1074503" y="6319838"/>
                </a:cubicBezTo>
                <a:cubicBezTo>
                  <a:pt x="1031807" y="6284258"/>
                  <a:pt x="987332" y="6248679"/>
                  <a:pt x="944636" y="6213099"/>
                </a:cubicBezTo>
                <a:cubicBezTo>
                  <a:pt x="1042481" y="6127708"/>
                  <a:pt x="1134988" y="6040537"/>
                  <a:pt x="1216821" y="5953368"/>
                </a:cubicBezTo>
                <a:lnTo>
                  <a:pt x="572831" y="5953368"/>
                </a:lnTo>
                <a:cubicBezTo>
                  <a:pt x="658222" y="6040537"/>
                  <a:pt x="756065" y="6127708"/>
                  <a:pt x="857467" y="6213099"/>
                </a:cubicBezTo>
                <a:cubicBezTo>
                  <a:pt x="864583" y="6218435"/>
                  <a:pt x="871699" y="6225551"/>
                  <a:pt x="878815" y="6230889"/>
                </a:cubicBezTo>
                <a:cubicBezTo>
                  <a:pt x="885931" y="6236225"/>
                  <a:pt x="893047" y="6243341"/>
                  <a:pt x="900163" y="6248679"/>
                </a:cubicBezTo>
                <a:cubicBezTo>
                  <a:pt x="942858" y="6286036"/>
                  <a:pt x="987332" y="6323396"/>
                  <a:pt x="1031807" y="6358975"/>
                </a:cubicBezTo>
                <a:cubicBezTo>
                  <a:pt x="1056713" y="6378543"/>
                  <a:pt x="1079839" y="6399891"/>
                  <a:pt x="1104744" y="6419461"/>
                </a:cubicBezTo>
                <a:cubicBezTo>
                  <a:pt x="1111860" y="6424797"/>
                  <a:pt x="1118976" y="6431912"/>
                  <a:pt x="1126092" y="6437250"/>
                </a:cubicBezTo>
                <a:cubicBezTo>
                  <a:pt x="1133208" y="6442586"/>
                  <a:pt x="1140324" y="6449702"/>
                  <a:pt x="1147440" y="6455040"/>
                </a:cubicBezTo>
                <a:cubicBezTo>
                  <a:pt x="1255847" y="6545657"/>
                  <a:pt x="1361995" y="6637316"/>
                  <a:pt x="1456655" y="6730940"/>
                </a:cubicBezTo>
                <a:lnTo>
                  <a:pt x="1574943" y="6858000"/>
                </a:lnTo>
                <a:lnTo>
                  <a:pt x="1205808" y="6858000"/>
                </a:lnTo>
                <a:lnTo>
                  <a:pt x="1110361" y="6768562"/>
                </a:lnTo>
                <a:cubicBezTo>
                  <a:pt x="1055802" y="6720295"/>
                  <a:pt x="998784" y="6672075"/>
                  <a:pt x="941078" y="6624042"/>
                </a:cubicBezTo>
                <a:cubicBezTo>
                  <a:pt x="933962" y="6618706"/>
                  <a:pt x="926846" y="6611590"/>
                  <a:pt x="919730" y="6606252"/>
                </a:cubicBezTo>
                <a:cubicBezTo>
                  <a:pt x="912615" y="6600916"/>
                  <a:pt x="905499" y="6593800"/>
                  <a:pt x="898383" y="6588462"/>
                </a:cubicBezTo>
                <a:cubicBezTo>
                  <a:pt x="878815" y="6572453"/>
                  <a:pt x="859245" y="6556441"/>
                  <a:pt x="839677" y="6540431"/>
                </a:cubicBezTo>
                <a:cubicBezTo>
                  <a:pt x="791644" y="6501294"/>
                  <a:pt x="741833" y="6460376"/>
                  <a:pt x="693801" y="6419461"/>
                </a:cubicBezTo>
                <a:cubicBezTo>
                  <a:pt x="686685" y="6414123"/>
                  <a:pt x="679569" y="6407007"/>
                  <a:pt x="672454" y="6401671"/>
                </a:cubicBezTo>
                <a:cubicBezTo>
                  <a:pt x="665338" y="6396333"/>
                  <a:pt x="658222" y="6389217"/>
                  <a:pt x="651106" y="6383881"/>
                </a:cubicBezTo>
                <a:cubicBezTo>
                  <a:pt x="305984" y="6090349"/>
                  <a:pt x="0" y="5782587"/>
                  <a:pt x="0" y="5416117"/>
                </a:cubicBezTo>
                <a:cubicBezTo>
                  <a:pt x="0" y="5035416"/>
                  <a:pt x="327332" y="4743664"/>
                  <a:pt x="672454" y="4462585"/>
                </a:cubicBezTo>
                <a:cubicBezTo>
                  <a:pt x="679570" y="4457248"/>
                  <a:pt x="686685" y="4450132"/>
                  <a:pt x="693801" y="4444796"/>
                </a:cubicBezTo>
                <a:cubicBezTo>
                  <a:pt x="700917" y="4439458"/>
                  <a:pt x="708033" y="4432342"/>
                  <a:pt x="715149" y="4427006"/>
                </a:cubicBezTo>
                <a:cubicBezTo>
                  <a:pt x="727601" y="4416332"/>
                  <a:pt x="740055" y="4407436"/>
                  <a:pt x="752506" y="4396762"/>
                </a:cubicBezTo>
                <a:cubicBezTo>
                  <a:pt x="809434" y="4352289"/>
                  <a:pt x="868141" y="4306035"/>
                  <a:pt x="923288" y="4259782"/>
                </a:cubicBezTo>
                <a:cubicBezTo>
                  <a:pt x="930404" y="4254444"/>
                  <a:pt x="937520" y="4247328"/>
                  <a:pt x="944636" y="4241992"/>
                </a:cubicBezTo>
                <a:cubicBezTo>
                  <a:pt x="951752" y="4236654"/>
                  <a:pt x="958868" y="4229538"/>
                  <a:pt x="965984" y="4224202"/>
                </a:cubicBezTo>
                <a:cubicBezTo>
                  <a:pt x="1072723" y="4133474"/>
                  <a:pt x="1174125" y="4040967"/>
                  <a:pt x="1257736" y="3944902"/>
                </a:cubicBezTo>
                <a:lnTo>
                  <a:pt x="642210" y="3944902"/>
                </a:lnTo>
                <a:cubicBezTo>
                  <a:pt x="711591" y="4039189"/>
                  <a:pt x="795202" y="4131696"/>
                  <a:pt x="882373" y="4220645"/>
                </a:cubicBezTo>
                <a:cubicBezTo>
                  <a:pt x="825445" y="4266898"/>
                  <a:pt x="768518" y="4311371"/>
                  <a:pt x="711591" y="4357625"/>
                </a:cubicBezTo>
                <a:cubicBezTo>
                  <a:pt x="699137" y="4368299"/>
                  <a:pt x="686685" y="4377195"/>
                  <a:pt x="674232" y="4387868"/>
                </a:cubicBezTo>
                <a:cubicBezTo>
                  <a:pt x="391375" y="4099674"/>
                  <a:pt x="138760" y="3772342"/>
                  <a:pt x="138760" y="3366735"/>
                </a:cubicBezTo>
                <a:cubicBezTo>
                  <a:pt x="138760" y="3032288"/>
                  <a:pt x="416281" y="2797463"/>
                  <a:pt x="727601" y="2555522"/>
                </a:cubicBezTo>
                <a:cubicBezTo>
                  <a:pt x="768518" y="2589321"/>
                  <a:pt x="809434" y="2623123"/>
                  <a:pt x="850351" y="2655145"/>
                </a:cubicBezTo>
                <a:cubicBezTo>
                  <a:pt x="880593" y="2678270"/>
                  <a:pt x="909057" y="2701398"/>
                  <a:pt x="937520" y="2724524"/>
                </a:cubicBezTo>
                <a:cubicBezTo>
                  <a:pt x="818330" y="2817031"/>
                  <a:pt x="708033" y="2904201"/>
                  <a:pt x="619084" y="2991370"/>
                </a:cubicBezTo>
                <a:lnTo>
                  <a:pt x="1307548" y="2991370"/>
                </a:lnTo>
                <a:cubicBezTo>
                  <a:pt x="1231053" y="2900643"/>
                  <a:pt x="1134988" y="2813473"/>
                  <a:pt x="1030027" y="2726303"/>
                </a:cubicBezTo>
                <a:cubicBezTo>
                  <a:pt x="1022911" y="2720966"/>
                  <a:pt x="1015795" y="2713850"/>
                  <a:pt x="1008679" y="2708514"/>
                </a:cubicBezTo>
                <a:cubicBezTo>
                  <a:pt x="999785" y="2703176"/>
                  <a:pt x="992669" y="2696060"/>
                  <a:pt x="985553" y="2690724"/>
                </a:cubicBezTo>
                <a:cubicBezTo>
                  <a:pt x="955310" y="2665818"/>
                  <a:pt x="925069" y="2640913"/>
                  <a:pt x="893047" y="2616007"/>
                </a:cubicBezTo>
                <a:cubicBezTo>
                  <a:pt x="853909" y="2585764"/>
                  <a:pt x="814772" y="2553742"/>
                  <a:pt x="775634" y="2521720"/>
                </a:cubicBezTo>
                <a:cubicBezTo>
                  <a:pt x="768518" y="2516384"/>
                  <a:pt x="761402" y="2509269"/>
                  <a:pt x="754286" y="2503931"/>
                </a:cubicBezTo>
                <a:cubicBezTo>
                  <a:pt x="747170" y="2498595"/>
                  <a:pt x="740055" y="2491479"/>
                  <a:pt x="732939" y="2486141"/>
                </a:cubicBezTo>
                <a:cubicBezTo>
                  <a:pt x="448302" y="2247758"/>
                  <a:pt x="177898" y="1964901"/>
                  <a:pt x="177898" y="1537947"/>
                </a:cubicBezTo>
                <a:cubicBezTo>
                  <a:pt x="177898" y="1215951"/>
                  <a:pt x="439406" y="895735"/>
                  <a:pt x="732939" y="557729"/>
                </a:cubicBezTo>
                <a:cubicBezTo>
                  <a:pt x="738275" y="550614"/>
                  <a:pt x="743613" y="543498"/>
                  <a:pt x="750728" y="536382"/>
                </a:cubicBezTo>
                <a:cubicBezTo>
                  <a:pt x="756064" y="529266"/>
                  <a:pt x="761402" y="522150"/>
                  <a:pt x="768518" y="515034"/>
                </a:cubicBezTo>
                <a:cubicBezTo>
                  <a:pt x="780970" y="502582"/>
                  <a:pt x="791644" y="490128"/>
                  <a:pt x="804098" y="475896"/>
                </a:cubicBezTo>
                <a:cubicBezTo>
                  <a:pt x="850351" y="424307"/>
                  <a:pt x="896605" y="370938"/>
                  <a:pt x="942858" y="317568"/>
                </a:cubicBezTo>
                <a:cubicBezTo>
                  <a:pt x="948194" y="310452"/>
                  <a:pt x="955310" y="303337"/>
                  <a:pt x="960648" y="296221"/>
                </a:cubicBezTo>
                <a:cubicBezTo>
                  <a:pt x="965984" y="289105"/>
                  <a:pt x="973100" y="281989"/>
                  <a:pt x="978438" y="274873"/>
                </a:cubicBezTo>
                <a:cubicBezTo>
                  <a:pt x="1034475" y="209051"/>
                  <a:pt x="1089623" y="142784"/>
                  <a:pt x="1141881" y="75850"/>
                </a:cubicBezTo>
                <a:close/>
                <a:moveTo>
                  <a:pt x="293257" y="0"/>
                </a:moveTo>
                <a:lnTo>
                  <a:pt x="612950" y="0"/>
                </a:lnTo>
                <a:lnTo>
                  <a:pt x="687130" y="82299"/>
                </a:lnTo>
                <a:cubicBezTo>
                  <a:pt x="754287" y="148566"/>
                  <a:pt x="829893" y="211719"/>
                  <a:pt x="898384" y="278431"/>
                </a:cubicBezTo>
                <a:cubicBezTo>
                  <a:pt x="850351" y="333579"/>
                  <a:pt x="802319" y="388728"/>
                  <a:pt x="754286" y="443875"/>
                </a:cubicBezTo>
                <a:cubicBezTo>
                  <a:pt x="745392" y="454549"/>
                  <a:pt x="734718" y="467003"/>
                  <a:pt x="725823" y="477677"/>
                </a:cubicBezTo>
                <a:cubicBezTo>
                  <a:pt x="571053" y="328243"/>
                  <a:pt x="393155" y="185925"/>
                  <a:pt x="295310" y="4469"/>
                </a:cubicBezTo>
                <a:close/>
              </a:path>
            </a:pathLst>
          </a:custGeom>
          <a:solidFill>
            <a:schemeClr val="accent4">
              <a:alpha val="40000"/>
            </a:schemeClr>
          </a:solidFill>
          <a:ln w="9525" cap="flat">
            <a:noFill/>
            <a:prstDash val="solid"/>
            <a:miter/>
          </a:ln>
        </p:spPr>
        <p:txBody>
          <a:bodyPr wrap="square" rtlCol="0" anchor="ctr">
            <a:noAutofit/>
          </a:bodyPr>
          <a:lstStyle/>
          <a:p>
            <a:endParaRPr lang="en-US"/>
          </a:p>
        </p:txBody>
      </p:sp>
    </p:spTree>
    <p:extLst>
      <p:ext uri="{BB962C8B-B14F-4D97-AF65-F5344CB8AC3E}">
        <p14:creationId xmlns:p14="http://schemas.microsoft.com/office/powerpoint/2010/main" val="421094970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4_Images &amp; Contents Layout">
    <p:bg>
      <p:bgPr>
        <a:solidFill>
          <a:schemeClr val="bg1"/>
        </a:solidFill>
        <a:effectLst/>
      </p:bgPr>
    </p:bg>
    <p:spTree>
      <p:nvGrpSpPr>
        <p:cNvPr id="1" name=""/>
        <p:cNvGrpSpPr/>
        <p:nvPr/>
      </p:nvGrpSpPr>
      <p:grpSpPr>
        <a:xfrm>
          <a:off x="0" y="0"/>
          <a:ext cx="0" cy="0"/>
          <a:chOff x="0" y="0"/>
          <a:chExt cx="0" cy="0"/>
        </a:xfrm>
      </p:grpSpPr>
      <p:sp>
        <p:nvSpPr>
          <p:cNvPr id="2" name="제목 1"/>
          <p:cNvSpPr>
            <a:spLocks noGrp="1"/>
          </p:cNvSpPr>
          <p:nvPr>
            <p:ph type="title" hasCustomPrompt="1"/>
          </p:nvPr>
        </p:nvSpPr>
        <p:spPr>
          <a:xfrm>
            <a:off x="5641856" y="733302"/>
            <a:ext cx="5966670" cy="710877"/>
          </a:xfrm>
          <a:prstGeom prst="rect">
            <a:avLst/>
          </a:prstGeom>
        </p:spPr>
        <p:txBody>
          <a:bodyPr anchor="ctr">
            <a:noAutofit/>
          </a:bodyPr>
          <a:lstStyle>
            <a:lvl1pPr algn="l">
              <a:defRPr sz="4000" b="0" baseline="0">
                <a:solidFill>
                  <a:schemeClr val="bg1"/>
                </a:solidFill>
                <a:latin typeface="Arial" pitchFamily="34" charset="0"/>
                <a:cs typeface="Arial" pitchFamily="34" charset="0"/>
              </a:defRPr>
            </a:lvl1pPr>
          </a:lstStyle>
          <a:p>
            <a:r>
              <a:rPr lang="en-US" altLang="ko-KR"/>
              <a:t>Images &amp; Contents</a:t>
            </a:r>
            <a:endParaRPr lang="ko-KR" altLang="en-US"/>
          </a:p>
        </p:txBody>
      </p:sp>
      <p:sp>
        <p:nvSpPr>
          <p:cNvPr id="3" name="그림 개체 틀 2"/>
          <p:cNvSpPr>
            <a:spLocks noGrp="1"/>
          </p:cNvSpPr>
          <p:nvPr>
            <p:ph type="pic" sz="quarter" idx="14" hasCustomPrompt="1"/>
          </p:nvPr>
        </p:nvSpPr>
        <p:spPr>
          <a:xfrm>
            <a:off x="0" y="-1"/>
            <a:ext cx="5039883" cy="6858001"/>
          </a:xfrm>
          <a:prstGeom prst="rect">
            <a:avLst/>
          </a:pr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68000" rIns="91440" bIns="45720" numCol="1" spcCol="0" rtlCol="0" fromWordArt="0" anchor="ctr" anchorCtr="0" forceAA="0" compatLnSpc="1">
            <a:prstTxWarp prst="textNoShape">
              <a:avLst/>
            </a:prstTxWarp>
            <a:noAutofit/>
          </a:bodyPr>
          <a:lstStyle>
            <a:lvl1pPr marL="0" indent="0">
              <a:buFontTx/>
              <a:buNone/>
              <a:defRPr lang="ko-KR" altLang="en-US" sz="1200" dirty="0">
                <a:solidFill>
                  <a:schemeClr val="tx1">
                    <a:lumMod val="75000"/>
                    <a:lumOff val="25000"/>
                  </a:schemeClr>
                </a:solidFill>
              </a:defRPr>
            </a:lvl1pPr>
          </a:lstStyle>
          <a:p>
            <a:pPr marL="0" lvl="0" algn="ctr"/>
            <a:r>
              <a:rPr lang="en-US" altLang="ko-KR"/>
              <a:t>Place Your Picture Here</a:t>
            </a:r>
            <a:endParaRPr lang="ko-KR" altLang="en-US"/>
          </a:p>
        </p:txBody>
      </p:sp>
      <p:sp>
        <p:nvSpPr>
          <p:cNvPr id="5" name="Rectangle 4"/>
          <p:cNvSpPr/>
          <p:nvPr userDrawn="1"/>
        </p:nvSpPr>
        <p:spPr>
          <a:xfrm>
            <a:off x="5353824" y="733302"/>
            <a:ext cx="203696" cy="7227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Tree>
    <p:extLst>
      <p:ext uri="{BB962C8B-B14F-4D97-AF65-F5344CB8AC3E}">
        <p14:creationId xmlns:p14="http://schemas.microsoft.com/office/powerpoint/2010/main" val="4067377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799CDCC-C703-4892-A71E-DFFFC454820C}"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5109954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799CDCC-C703-4892-A71E-DFFFC454820C}" type="datetimeFigureOut">
              <a:rPr lang="en-GB" smtClean="0"/>
              <a:t>25/10/2023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3690243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799CDCC-C703-4892-A71E-DFFFC454820C}" type="datetimeFigureOut">
              <a:rPr lang="en-GB" smtClean="0"/>
              <a:t>25/10/2023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8535703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799CDCC-C703-4892-A71E-DFFFC454820C}" type="datetimeFigureOut">
              <a:rPr lang="en-GB" smtClean="0"/>
              <a:t>25/10/2023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12630476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799CDCC-C703-4892-A71E-DFFFC454820C}" type="datetimeFigureOut">
              <a:rPr lang="en-GB" smtClean="0"/>
              <a:t>25/10/2023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3373834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99CDCC-C703-4892-A71E-DFFFC454820C}" type="datetimeFigureOut">
              <a:rPr lang="en-GB" smtClean="0"/>
              <a:t>25/10/2023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525899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9CDCC-C703-4892-A71E-DFFFC454820C}" type="datetimeFigureOut">
              <a:rPr lang="en-GB" smtClean="0"/>
              <a:t>25/10/2023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576819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799CDCC-C703-4892-A71E-DFFFC454820C}" type="datetimeFigureOut">
              <a:rPr lang="en-GB" smtClean="0"/>
              <a:t>25/10/2023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8CDC4D07-D908-423F-928E-FD083398E42D}" type="slidenum">
              <a:rPr lang="en-GB" smtClean="0"/>
              <a:t>‹#›</a:t>
            </a:fld>
            <a:endParaRPr lang="en-GB"/>
          </a:p>
        </p:txBody>
      </p:sp>
    </p:spTree>
    <p:extLst>
      <p:ext uri="{BB962C8B-B14F-4D97-AF65-F5344CB8AC3E}">
        <p14:creationId xmlns:p14="http://schemas.microsoft.com/office/powerpoint/2010/main" val="26465300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99CDCC-C703-4892-A71E-DFFFC454820C}" type="datetimeFigureOut">
              <a:rPr lang="en-GB" smtClean="0"/>
              <a:t>25/10/2023</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DC4D07-D908-423F-928E-FD083398E42D}" type="slidenum">
              <a:rPr lang="en-GB" smtClean="0"/>
              <a:t>‹#›</a:t>
            </a:fld>
            <a:endParaRPr lang="en-GB"/>
          </a:p>
        </p:txBody>
      </p:sp>
    </p:spTree>
    <p:extLst>
      <p:ext uri="{BB962C8B-B14F-4D97-AF65-F5344CB8AC3E}">
        <p14:creationId xmlns:p14="http://schemas.microsoft.com/office/powerpoint/2010/main" val="4159025897"/>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 id="2147483756" r:id="rId12"/>
    <p:sldLayoutId id="2147483757"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315_533D117C.xml"/><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tiff"/><Relationship Id="rId4" Type="http://schemas.openxmlformats.org/officeDocument/2006/relationships/image" Target="../media/image1.tiff"/></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1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xml.rels><?xml version="1.0" encoding="UTF-8" standalone="yes"?>
<Relationships xmlns="http://schemas.openxmlformats.org/package/2006/relationships"><Relationship Id="rId3" Type="http://schemas.microsoft.com/office/2018/10/relationships/comments" Target="../comments/modernComment_316_752B57C4.xml"/><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microsoft.com/office/2018/10/relationships/comments" Target="../comments/modernComment_327_AAEA5ED8.xml"/><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1.xml"/><Relationship Id="rId3" Type="http://schemas.microsoft.com/office/2018/10/relationships/comments" Target="../comments/modernComment_319_B0DA3800.xml"/><Relationship Id="rId7" Type="http://schemas.openxmlformats.org/officeDocument/2006/relationships/diagramColors" Target="../diagrams/colors1.xml"/><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9.tiff"/><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8650DF5-C403-0DA8-825C-58DD5751ED3F}"/>
              </a:ext>
            </a:extLst>
          </p:cNvPr>
          <p:cNvSpPr/>
          <p:nvPr/>
        </p:nvSpPr>
        <p:spPr>
          <a:xfrm>
            <a:off x="1323837" y="4542503"/>
            <a:ext cx="2492477" cy="231549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Rectangle: Top Corners Rounded 246">
            <a:extLst>
              <a:ext uri="{FF2B5EF4-FFF2-40B4-BE49-F238E27FC236}">
                <a16:creationId xmlns:a16="http://schemas.microsoft.com/office/drawing/2014/main" id="{2573B5BF-096F-4A66-B0B5-F31C42151791}"/>
              </a:ext>
            </a:extLst>
          </p:cNvPr>
          <p:cNvSpPr/>
          <p:nvPr/>
        </p:nvSpPr>
        <p:spPr>
          <a:xfrm rot="5400000">
            <a:off x="6357934" y="-2405066"/>
            <a:ext cx="1511408" cy="10156724"/>
          </a:xfrm>
          <a:prstGeom prst="round2SameRect">
            <a:avLst>
              <a:gd name="adj1" fmla="val 0"/>
              <a:gd name="adj2" fmla="val 3567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F0A069C8-1D97-A80F-1DED-1BA33871F67B}"/>
              </a:ext>
            </a:extLst>
          </p:cNvPr>
          <p:cNvSpPr txBox="1">
            <a:spLocks/>
          </p:cNvSpPr>
          <p:nvPr/>
        </p:nvSpPr>
        <p:spPr>
          <a:xfrm>
            <a:off x="2035276" y="2124312"/>
            <a:ext cx="10156724" cy="1026431"/>
          </a:xfrm>
          <a:prstGeom prst="rect">
            <a:avLst/>
          </a:prstGeom>
        </p:spPr>
        <p:txBody>
          <a:bodyPr/>
          <a:lstStyle>
            <a:lvl1pPr algn="l" defTabSz="914423" rtl="0" eaLnBrk="1" latinLnBrk="0" hangingPunct="1">
              <a:lnSpc>
                <a:spcPct val="90000"/>
              </a:lnSpc>
              <a:spcBef>
                <a:spcPct val="0"/>
              </a:spcBef>
              <a:buNone/>
              <a:defRPr sz="4400" kern="1200">
                <a:solidFill>
                  <a:schemeClr val="tx1"/>
                </a:solidFill>
                <a:latin typeface="+mj-lt"/>
                <a:ea typeface="+mj-ea"/>
                <a:cs typeface="+mj-cs"/>
              </a:defRPr>
            </a:lvl1pPr>
          </a:lstStyle>
          <a:p>
            <a:r>
              <a:rPr lang="en-GB" sz="3600">
                <a:solidFill>
                  <a:schemeClr val="bg1"/>
                </a:solidFill>
                <a:latin typeface="Calibri" panose="020F0502020204030204" pitchFamily="34" charset="0"/>
              </a:rPr>
              <a:t>Controlling for the general psychopathology factor ‘p’ </a:t>
            </a:r>
          </a:p>
          <a:p>
            <a:r>
              <a:rPr lang="en-GB" sz="3600">
                <a:solidFill>
                  <a:schemeClr val="bg1"/>
                </a:solidFill>
                <a:latin typeface="Calibri" panose="020F0502020204030204" pitchFamily="34" charset="0"/>
              </a:rPr>
              <a:t>in genomic research on psychiatric disorders</a:t>
            </a:r>
            <a:endParaRPr lang="ko-KR" altLang="en-US" sz="3600">
              <a:solidFill>
                <a:schemeClr val="bg1"/>
              </a:solidFill>
              <a:cs typeface="Arial" pitchFamily="34" charset="0"/>
            </a:endParaRPr>
          </a:p>
        </p:txBody>
      </p:sp>
      <p:sp>
        <p:nvSpPr>
          <p:cNvPr id="9" name="TextBox 8">
            <a:extLst>
              <a:ext uri="{FF2B5EF4-FFF2-40B4-BE49-F238E27FC236}">
                <a16:creationId xmlns:a16="http://schemas.microsoft.com/office/drawing/2014/main" id="{88491109-B86C-0F59-A82F-AB42557C8255}"/>
              </a:ext>
            </a:extLst>
          </p:cNvPr>
          <p:cNvSpPr txBox="1"/>
          <p:nvPr/>
        </p:nvSpPr>
        <p:spPr>
          <a:xfrm>
            <a:off x="1166674" y="4657687"/>
            <a:ext cx="8452302" cy="1231106"/>
          </a:xfrm>
          <a:prstGeom prst="rect">
            <a:avLst/>
          </a:prstGeom>
          <a:noFill/>
        </p:spPr>
        <p:txBody>
          <a:bodyPr wrap="square" lIns="108000" rIns="108000" rtlCol="0">
            <a:spAutoFit/>
          </a:bodyPr>
          <a:lstStyle/>
          <a:p>
            <a:r>
              <a:rPr lang="en-GB" sz="2800">
                <a:effectLst/>
                <a:latin typeface="Calibri" panose="020F0502020204030204" pitchFamily="34" charset="0"/>
                <a:ea typeface="Calibri" panose="020F0502020204030204" pitchFamily="34" charset="0"/>
                <a:cs typeface="Calibri" panose="020F0502020204030204" pitchFamily="34" charset="0"/>
              </a:rPr>
              <a:t>Wangjingyi Liao</a:t>
            </a:r>
            <a:r>
              <a:rPr lang="en-GB" sz="2800" baseline="30000">
                <a:effectLst/>
                <a:latin typeface="Calibri" panose="020F0502020204030204" pitchFamily="34" charset="0"/>
                <a:ea typeface="Calibri" panose="020F0502020204030204" pitchFamily="34" charset="0"/>
                <a:cs typeface="Calibri" panose="020F0502020204030204" pitchFamily="34" charset="0"/>
              </a:rPr>
              <a:t>1</a:t>
            </a:r>
            <a:r>
              <a:rPr lang="en-GB" sz="2800">
                <a:latin typeface="Calibri" panose="020F0502020204030204" pitchFamily="34" charset="0"/>
                <a:ea typeface="Calibri" panose="020F0502020204030204" pitchFamily="34" charset="0"/>
                <a:cs typeface="Calibri" panose="020F0502020204030204" pitchFamily="34" charset="0"/>
              </a:rPr>
              <a:t>, Engin Keser</a:t>
            </a:r>
            <a:r>
              <a:rPr lang="en-GB" sz="2800" baseline="30000">
                <a:latin typeface="Calibri" panose="020F0502020204030204" pitchFamily="34" charset="0"/>
                <a:ea typeface="Calibri" panose="020F0502020204030204" pitchFamily="34" charset="0"/>
                <a:cs typeface="Calibri" panose="020F0502020204030204" pitchFamily="34" charset="0"/>
              </a:rPr>
              <a:t>1</a:t>
            </a:r>
            <a:r>
              <a:rPr lang="en-GB" sz="2800">
                <a:latin typeface="Calibri" panose="020F0502020204030204" pitchFamily="34" charset="0"/>
                <a:ea typeface="Calibri" panose="020F0502020204030204" pitchFamily="34" charset="0"/>
                <a:cs typeface="Calibri" panose="020F0502020204030204" pitchFamily="34" charset="0"/>
              </a:rPr>
              <a:t>, </a:t>
            </a:r>
            <a:r>
              <a:rPr lang="en-GB" sz="2800">
                <a:effectLst/>
                <a:latin typeface="Calibri" panose="020F0502020204030204" pitchFamily="34" charset="0"/>
                <a:ea typeface="Calibri" panose="020F0502020204030204" pitchFamily="34" charset="0"/>
                <a:cs typeface="Calibri" panose="020F0502020204030204" pitchFamily="34" charset="0"/>
              </a:rPr>
              <a:t>Andrea G. Allegrini, Kaili Rimfeld, Robert Plomin</a:t>
            </a:r>
            <a:r>
              <a:rPr lang="en-GB" sz="2800" baseline="30000">
                <a:effectLst/>
                <a:latin typeface="Calibri" panose="020F0502020204030204" pitchFamily="34" charset="0"/>
                <a:ea typeface="Calibri" panose="020F0502020204030204" pitchFamily="34" charset="0"/>
                <a:cs typeface="Calibri" panose="020F0502020204030204" pitchFamily="34" charset="0"/>
              </a:rPr>
              <a:t>2</a:t>
            </a:r>
            <a:r>
              <a:rPr lang="en-GB" sz="2800">
                <a:effectLst/>
                <a:latin typeface="Calibri" panose="020F0502020204030204" pitchFamily="34" charset="0"/>
                <a:ea typeface="Calibri" panose="020F0502020204030204" pitchFamily="34" charset="0"/>
                <a:cs typeface="Calibri" panose="020F0502020204030204" pitchFamily="34" charset="0"/>
              </a:rPr>
              <a:t> and Margherita Malanchini</a:t>
            </a:r>
            <a:r>
              <a:rPr lang="en-GB" sz="2800" baseline="30000">
                <a:effectLst/>
                <a:latin typeface="Calibri" panose="020F0502020204030204" pitchFamily="34" charset="0"/>
                <a:ea typeface="Calibri" panose="020F0502020204030204" pitchFamily="34" charset="0"/>
                <a:cs typeface="Calibri" panose="020F0502020204030204" pitchFamily="34" charset="0"/>
              </a:rPr>
              <a:t>2</a:t>
            </a:r>
            <a:endParaRPr lang="en-GB" sz="2800">
              <a:effectLst/>
              <a:latin typeface="Calibri" panose="020F0502020204030204" pitchFamily="34" charset="0"/>
              <a:ea typeface="Arial" panose="020B0604020202020204" pitchFamily="34" charset="0"/>
              <a:cs typeface="Calibri" panose="020F0502020204030204" pitchFamily="34" charset="0"/>
            </a:endParaRPr>
          </a:p>
          <a:p>
            <a:pPr algn="l" rtl="0">
              <a:spcBef>
                <a:spcPts val="0"/>
              </a:spcBef>
              <a:spcAft>
                <a:spcPts val="0"/>
              </a:spcAft>
            </a:pPr>
            <a:endParaRPr lang="en-GB" b="0">
              <a:effectLst/>
            </a:endParaRPr>
          </a:p>
        </p:txBody>
      </p:sp>
      <p:pic>
        <p:nvPicPr>
          <p:cNvPr id="10" name="Picture 9">
            <a:extLst>
              <a:ext uri="{FF2B5EF4-FFF2-40B4-BE49-F238E27FC236}">
                <a16:creationId xmlns:a16="http://schemas.microsoft.com/office/drawing/2014/main" id="{A585C82A-9551-3AB8-2AE8-A72E9FCFFCB8}"/>
              </a:ext>
            </a:extLst>
          </p:cNvPr>
          <p:cNvPicPr>
            <a:picLocks noChangeAspect="1"/>
          </p:cNvPicPr>
          <p:nvPr/>
        </p:nvPicPr>
        <p:blipFill>
          <a:blip r:embed="rId4">
            <a:alphaModFix/>
          </a:blip>
          <a:stretch>
            <a:fillRect/>
          </a:stretch>
        </p:blipFill>
        <p:spPr>
          <a:xfrm>
            <a:off x="9776139" y="0"/>
            <a:ext cx="1884919" cy="1024412"/>
          </a:xfrm>
          <a:prstGeom prst="rect">
            <a:avLst/>
          </a:prstGeom>
        </p:spPr>
      </p:pic>
      <p:sp>
        <p:nvSpPr>
          <p:cNvPr id="11" name="TextBox 10">
            <a:extLst>
              <a:ext uri="{FF2B5EF4-FFF2-40B4-BE49-F238E27FC236}">
                <a16:creationId xmlns:a16="http://schemas.microsoft.com/office/drawing/2014/main" id="{2A52D56C-B40E-88F8-91FA-0C2E616D1A2D}"/>
              </a:ext>
            </a:extLst>
          </p:cNvPr>
          <p:cNvSpPr txBox="1"/>
          <p:nvPr/>
        </p:nvSpPr>
        <p:spPr>
          <a:xfrm>
            <a:off x="1166674" y="5675687"/>
            <a:ext cx="5751279" cy="779444"/>
          </a:xfrm>
          <a:prstGeom prst="rect">
            <a:avLst/>
          </a:prstGeom>
          <a:noFill/>
        </p:spPr>
        <p:txBody>
          <a:bodyPr wrap="square" lIns="108000" rIns="108000" rtlCol="0">
            <a:spAutoFit/>
          </a:bodyPr>
          <a:lstStyle/>
          <a:p>
            <a:pPr>
              <a:lnSpc>
                <a:spcPct val="115000"/>
              </a:lnSpc>
            </a:pPr>
            <a:r>
              <a:rPr lang="en-GB" sz="2000" baseline="30000">
                <a:effectLst/>
                <a:latin typeface="Calibri" panose="020F0502020204030204" pitchFamily="34" charset="0"/>
                <a:ea typeface="Calibri" panose="020F0502020204030204" pitchFamily="34" charset="0"/>
                <a:cs typeface="Calibri" panose="020F0502020204030204" pitchFamily="34" charset="0"/>
              </a:rPr>
              <a:t>1 </a:t>
            </a:r>
            <a:r>
              <a:rPr lang="en-GB" sz="2000">
                <a:effectLst/>
                <a:latin typeface="Calibri" panose="020F0502020204030204" pitchFamily="34" charset="0"/>
                <a:ea typeface="Calibri" panose="020F0502020204030204" pitchFamily="34" charset="0"/>
                <a:cs typeface="Calibri" panose="020F0502020204030204" pitchFamily="34" charset="0"/>
              </a:rPr>
              <a:t>These authors contributed equally</a:t>
            </a:r>
          </a:p>
          <a:p>
            <a:pPr>
              <a:lnSpc>
                <a:spcPct val="115000"/>
              </a:lnSpc>
            </a:pPr>
            <a:r>
              <a:rPr lang="en-GB" sz="2000" baseline="30000">
                <a:effectLst/>
                <a:latin typeface="Calibri" panose="020F0502020204030204" pitchFamily="34" charset="0"/>
                <a:ea typeface="Calibri" panose="020F0502020204030204" pitchFamily="34" charset="0"/>
                <a:cs typeface="Calibri" panose="020F0502020204030204" pitchFamily="34" charset="0"/>
              </a:rPr>
              <a:t>2 </a:t>
            </a:r>
            <a:r>
              <a:rPr lang="en-GB" sz="2000">
                <a:effectLst/>
                <a:latin typeface="Calibri" panose="020F0502020204030204" pitchFamily="34" charset="0"/>
                <a:ea typeface="Calibri" panose="020F0502020204030204" pitchFamily="34" charset="0"/>
                <a:cs typeface="Calibri" panose="020F0502020204030204" pitchFamily="34" charset="0"/>
              </a:rPr>
              <a:t>These authors jointly supervised the work</a:t>
            </a:r>
            <a:r>
              <a:rPr lang="en-GB" sz="2000">
                <a:effectLst/>
                <a:latin typeface="Calibri" panose="020F0502020204030204" pitchFamily="34" charset="0"/>
                <a:cs typeface="Calibri" panose="020F0502020204030204" pitchFamily="34" charset="0"/>
              </a:rPr>
              <a:t> </a:t>
            </a:r>
            <a:endParaRPr lang="en-US" sz="2000">
              <a:latin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E6349DAD-5C7D-D823-6A14-FF4EBDD5394C}"/>
              </a:ext>
            </a:extLst>
          </p:cNvPr>
          <p:cNvPicPr>
            <a:picLocks noChangeAspect="1"/>
          </p:cNvPicPr>
          <p:nvPr/>
        </p:nvPicPr>
        <p:blipFill>
          <a:blip r:embed="rId5"/>
          <a:stretch>
            <a:fillRect/>
          </a:stretch>
        </p:blipFill>
        <p:spPr>
          <a:xfrm>
            <a:off x="7954963" y="0"/>
            <a:ext cx="1821176" cy="1024412"/>
          </a:xfrm>
          <a:prstGeom prst="rect">
            <a:avLst/>
          </a:prstGeom>
        </p:spPr>
      </p:pic>
      <p:sp>
        <p:nvSpPr>
          <p:cNvPr id="2" name="AutoShape 2">
            <a:extLst>
              <a:ext uri="{FF2B5EF4-FFF2-40B4-BE49-F238E27FC236}">
                <a16:creationId xmlns:a16="http://schemas.microsoft.com/office/drawing/2014/main" id="{28F3DB46-0DA6-B681-1690-694F52BCCA0B}"/>
              </a:ext>
            </a:extLst>
          </p:cNvPr>
          <p:cNvSpPr>
            <a:spLocks noChangeAspect="1" noChangeArrowheads="1"/>
          </p:cNvSpPr>
          <p:nvPr/>
        </p:nvSpPr>
        <p:spPr bwMode="auto">
          <a:xfrm>
            <a:off x="5943600" y="3276600"/>
            <a:ext cx="1359568" cy="13595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 name="AutoShape 4">
            <a:extLst>
              <a:ext uri="{FF2B5EF4-FFF2-40B4-BE49-F238E27FC236}">
                <a16:creationId xmlns:a16="http://schemas.microsoft.com/office/drawing/2014/main" id="{C62B8909-E2A2-E998-1F32-B74554ED999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TextBox 3">
            <a:extLst>
              <a:ext uri="{FF2B5EF4-FFF2-40B4-BE49-F238E27FC236}">
                <a16:creationId xmlns:a16="http://schemas.microsoft.com/office/drawing/2014/main" id="{A7799FD9-1D6B-4D55-D47B-C30BEFBD074F}"/>
              </a:ext>
            </a:extLst>
          </p:cNvPr>
          <p:cNvSpPr txBox="1"/>
          <p:nvPr/>
        </p:nvSpPr>
        <p:spPr>
          <a:xfrm>
            <a:off x="10439866" y="4542503"/>
            <a:ext cx="2004895" cy="369332"/>
          </a:xfrm>
          <a:prstGeom prst="rect">
            <a:avLst/>
          </a:prstGeom>
          <a:noFill/>
        </p:spPr>
        <p:txBody>
          <a:bodyPr wrap="square" rtlCol="0">
            <a:spAutoFit/>
          </a:bodyPr>
          <a:lstStyle/>
          <a:p>
            <a:r>
              <a:rPr lang="en-GB" sz="1600">
                <a:solidFill>
                  <a:schemeClr val="bg1"/>
                </a:solidFill>
                <a:latin typeface="Abadi" panose="020B0604020104020204" pitchFamily="34" charset="0"/>
              </a:rPr>
              <a:t>Preregistration</a:t>
            </a:r>
            <a:r>
              <a:rPr lang="en-GB">
                <a:solidFill>
                  <a:schemeClr val="bg1"/>
                </a:solidFill>
              </a:rPr>
              <a:t> </a:t>
            </a:r>
          </a:p>
        </p:txBody>
      </p:sp>
      <p:pic>
        <p:nvPicPr>
          <p:cNvPr id="6" name="Picture 5" descr="A qr code on a white background&#10;&#10;Description automatically generated">
            <a:extLst>
              <a:ext uri="{FF2B5EF4-FFF2-40B4-BE49-F238E27FC236}">
                <a16:creationId xmlns:a16="http://schemas.microsoft.com/office/drawing/2014/main" id="{A519BC66-DC68-A6C4-8393-95D8DF3B6E3E}"/>
              </a:ext>
            </a:extLst>
          </p:cNvPr>
          <p:cNvPicPr>
            <a:picLocks noChangeAspect="1"/>
          </p:cNvPicPr>
          <p:nvPr/>
        </p:nvPicPr>
        <p:blipFill rotWithShape="1">
          <a:blip r:embed="rId6">
            <a:extLst>
              <a:ext uri="{28A0092B-C50C-407E-A947-70E740481C1C}">
                <a14:useLocalDpi xmlns:a14="http://schemas.microsoft.com/office/drawing/2010/main" val="0"/>
              </a:ext>
            </a:extLst>
          </a:blip>
          <a:srcRect l="12440" t="10393" r="11305" b="13062"/>
          <a:stretch/>
        </p:blipFill>
        <p:spPr>
          <a:xfrm>
            <a:off x="10439866" y="5110480"/>
            <a:ext cx="1457494" cy="1463040"/>
          </a:xfrm>
          <a:prstGeom prst="rect">
            <a:avLst/>
          </a:prstGeom>
        </p:spPr>
      </p:pic>
    </p:spTree>
    <p:extLst>
      <p:ext uri="{BB962C8B-B14F-4D97-AF65-F5344CB8AC3E}">
        <p14:creationId xmlns:p14="http://schemas.microsoft.com/office/powerpoint/2010/main" val="1396511100"/>
      </p:ext>
    </p:extLst>
  </p:cSld>
  <p:clrMapOvr>
    <a:masterClrMapping/>
  </p:clrMapOvr>
  <mc:AlternateContent xmlns:mc="http://schemas.openxmlformats.org/markup-compatibility/2006" xmlns:p14="http://schemas.microsoft.com/office/powerpoint/2010/main">
    <mc:Choice Requires="p14">
      <p:transition spd="slow" p14:dur="2000" advTm="3067"/>
    </mc:Choice>
    <mc:Fallback xmlns="">
      <p:transition spd="slow" advTm="3067"/>
    </mc:Fallback>
  </mc:AlternateContent>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659FDB4-FCBE-4A89-B46D-43D4FA544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313"/>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itle 1">
            <a:extLst>
              <a:ext uri="{FF2B5EF4-FFF2-40B4-BE49-F238E27FC236}">
                <a16:creationId xmlns:a16="http://schemas.microsoft.com/office/drawing/2014/main" id="{3713F11F-AFC2-D6A5-5BD0-1B025760191C}"/>
              </a:ext>
            </a:extLst>
          </p:cNvPr>
          <p:cNvSpPr>
            <a:spLocks noGrp="1"/>
          </p:cNvSpPr>
          <p:nvPr>
            <p:ph type="title"/>
          </p:nvPr>
        </p:nvSpPr>
        <p:spPr>
          <a:xfrm>
            <a:off x="479394" y="1070800"/>
            <a:ext cx="3939688" cy="5583126"/>
          </a:xfrm>
        </p:spPr>
        <p:txBody>
          <a:bodyPr vert="horz" lIns="91440" tIns="45720" rIns="91440" bIns="45720" rtlCol="0" anchor="ctr">
            <a:normAutofit/>
          </a:bodyPr>
          <a:lstStyle/>
          <a:p>
            <a:pPr algn="r"/>
            <a:r>
              <a:rPr lang="en-US" sz="8000" kern="1200">
                <a:solidFill>
                  <a:schemeClr val="tx1"/>
                </a:solidFill>
                <a:latin typeface="+mj-lt"/>
                <a:ea typeface="+mj-ea"/>
                <a:cs typeface="+mj-cs"/>
              </a:rPr>
              <a:t>Changes in rgs</a:t>
            </a:r>
          </a:p>
        </p:txBody>
      </p:sp>
      <p:cxnSp>
        <p:nvCxnSpPr>
          <p:cNvPr id="12" name="Straight Connector 11">
            <a:extLst>
              <a:ext uri="{FF2B5EF4-FFF2-40B4-BE49-F238E27FC236}">
                <a16:creationId xmlns:a16="http://schemas.microsoft.com/office/drawing/2014/main" id="{C8F51B3F-8331-4E4A-AE96-D47B1006EE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8053" y="1132114"/>
            <a:ext cx="0" cy="5717573"/>
          </a:xfrm>
          <a:prstGeom prst="line">
            <a:avLst/>
          </a:prstGeom>
          <a:ln w="25400" cap="sq">
            <a:gradFill flip="none" rotWithShape="1">
              <a:gsLst>
                <a:gs pos="0">
                  <a:schemeClr val="accent1"/>
                </a:gs>
                <a:gs pos="100000">
                  <a:schemeClr val="accent2"/>
                </a:gs>
              </a:gsLst>
              <a:lin ang="16200000" scaled="1"/>
              <a:tileRect/>
            </a:gradFill>
            <a:beve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C9C32852-6CDE-F1CA-E7E3-2B9810B75B78}"/>
              </a:ext>
            </a:extLst>
          </p:cNvPr>
          <p:cNvGraphicFramePr/>
          <p:nvPr>
            <p:extLst>
              <p:ext uri="{D42A27DB-BD31-4B8C-83A1-F6EECF244321}">
                <p14:modId xmlns:p14="http://schemas.microsoft.com/office/powerpoint/2010/main" val="1592637101"/>
              </p:ext>
            </p:extLst>
          </p:nvPr>
        </p:nvGraphicFramePr>
        <p:xfrm>
          <a:off x="5108535" y="1070800"/>
          <a:ext cx="6245265" cy="55893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86508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9ECC-8162-3563-E1CE-4E0F3F4A8E52}"/>
              </a:ext>
            </a:extLst>
          </p:cNvPr>
          <p:cNvSpPr>
            <a:spLocks noGrp="1"/>
          </p:cNvSpPr>
          <p:nvPr>
            <p:ph type="title"/>
          </p:nvPr>
        </p:nvSpPr>
        <p:spPr>
          <a:xfrm>
            <a:off x="468607" y="595516"/>
            <a:ext cx="10026822" cy="710877"/>
          </a:xfrm>
        </p:spPr>
        <p:txBody>
          <a:bodyPr/>
          <a:lstStyle/>
          <a:p>
            <a:r>
              <a:rPr lang="en-GB" dirty="0">
                <a:solidFill>
                  <a:schemeClr val="tx1"/>
                </a:solidFill>
              </a:rPr>
              <a:t>Novel SNPs were found in 4 disorders</a:t>
            </a:r>
          </a:p>
        </p:txBody>
      </p:sp>
      <p:graphicFrame>
        <p:nvGraphicFramePr>
          <p:cNvPr id="4" name="Table 3">
            <a:extLst>
              <a:ext uri="{FF2B5EF4-FFF2-40B4-BE49-F238E27FC236}">
                <a16:creationId xmlns:a16="http://schemas.microsoft.com/office/drawing/2014/main" id="{BC9E108E-FA86-2F2C-E3C6-0AEADE0C4556}"/>
              </a:ext>
            </a:extLst>
          </p:cNvPr>
          <p:cNvGraphicFramePr>
            <a:graphicFrameLocks noGrp="1"/>
          </p:cNvGraphicFramePr>
          <p:nvPr>
            <p:extLst>
              <p:ext uri="{D42A27DB-BD31-4B8C-83A1-F6EECF244321}">
                <p14:modId xmlns:p14="http://schemas.microsoft.com/office/powerpoint/2010/main" val="1036028167"/>
              </p:ext>
            </p:extLst>
          </p:nvPr>
        </p:nvGraphicFramePr>
        <p:xfrm>
          <a:off x="468607" y="1626617"/>
          <a:ext cx="11426027" cy="4878480"/>
        </p:xfrm>
        <a:graphic>
          <a:graphicData uri="http://schemas.openxmlformats.org/drawingml/2006/table">
            <a:tbl>
              <a:tblPr firstRow="1" bandRow="1">
                <a:tableStyleId>{5C22544A-7EE6-4342-B048-85BDC9FD1C3A}</a:tableStyleId>
              </a:tblPr>
              <a:tblGrid>
                <a:gridCol w="2285205">
                  <a:extLst>
                    <a:ext uri="{9D8B030D-6E8A-4147-A177-3AD203B41FA5}">
                      <a16:colId xmlns:a16="http://schemas.microsoft.com/office/drawing/2014/main" val="597021036"/>
                    </a:ext>
                  </a:extLst>
                </a:gridCol>
                <a:gridCol w="1867876">
                  <a:extLst>
                    <a:ext uri="{9D8B030D-6E8A-4147-A177-3AD203B41FA5}">
                      <a16:colId xmlns:a16="http://schemas.microsoft.com/office/drawing/2014/main" val="3339739862"/>
                    </a:ext>
                  </a:extLst>
                </a:gridCol>
                <a:gridCol w="1465965">
                  <a:extLst>
                    <a:ext uri="{9D8B030D-6E8A-4147-A177-3AD203B41FA5}">
                      <a16:colId xmlns:a16="http://schemas.microsoft.com/office/drawing/2014/main" val="266518669"/>
                    </a:ext>
                  </a:extLst>
                </a:gridCol>
                <a:gridCol w="1909716">
                  <a:extLst>
                    <a:ext uri="{9D8B030D-6E8A-4147-A177-3AD203B41FA5}">
                      <a16:colId xmlns:a16="http://schemas.microsoft.com/office/drawing/2014/main" val="1235866203"/>
                    </a:ext>
                  </a:extLst>
                </a:gridCol>
                <a:gridCol w="3897265">
                  <a:extLst>
                    <a:ext uri="{9D8B030D-6E8A-4147-A177-3AD203B41FA5}">
                      <a16:colId xmlns:a16="http://schemas.microsoft.com/office/drawing/2014/main" val="1808013831"/>
                    </a:ext>
                  </a:extLst>
                </a:gridCol>
              </a:tblGrid>
              <a:tr h="737952">
                <a:tc>
                  <a:txBody>
                    <a:bodyPr/>
                    <a:lstStyle/>
                    <a:p>
                      <a:r>
                        <a:rPr lang="en-GB" dirty="0"/>
                        <a:t>Disorder</a:t>
                      </a:r>
                    </a:p>
                  </a:txBody>
                  <a:tcPr/>
                </a:tc>
                <a:tc>
                  <a:txBody>
                    <a:bodyPr/>
                    <a:lstStyle/>
                    <a:p>
                      <a:r>
                        <a:rPr lang="en-GB" dirty="0"/>
                        <a:t>Number of independent Hit</a:t>
                      </a:r>
                    </a:p>
                  </a:txBody>
                  <a:tcPr/>
                </a:tc>
                <a:tc>
                  <a:txBody>
                    <a:bodyPr/>
                    <a:lstStyle/>
                    <a:p>
                      <a:r>
                        <a:rPr lang="en-GB" dirty="0"/>
                        <a:t>Novel SNPs</a:t>
                      </a:r>
                    </a:p>
                  </a:txBody>
                  <a:tcPr/>
                </a:tc>
                <a:tc>
                  <a:txBody>
                    <a:bodyPr/>
                    <a:lstStyle/>
                    <a:p>
                      <a:r>
                        <a:rPr lang="en-GB" dirty="0"/>
                        <a:t>Most significant Novel Hits</a:t>
                      </a:r>
                    </a:p>
                  </a:txBody>
                  <a:tcPr/>
                </a:tc>
                <a:tc>
                  <a:txBody>
                    <a:bodyPr/>
                    <a:lstStyle/>
                    <a:p>
                      <a:r>
                        <a:rPr lang="en-GB"/>
                        <a:t>Notes</a:t>
                      </a:r>
                    </a:p>
                  </a:txBody>
                  <a:tcPr/>
                </a:tc>
                <a:extLst>
                  <a:ext uri="{0D108BD9-81ED-4DB2-BD59-A6C34878D82A}">
                    <a16:rowId xmlns:a16="http://schemas.microsoft.com/office/drawing/2014/main" val="3404317017"/>
                  </a:ext>
                </a:extLst>
              </a:tr>
              <a:tr h="0">
                <a:tc>
                  <a:txBody>
                    <a:bodyPr/>
                    <a:lstStyle/>
                    <a:p>
                      <a:r>
                        <a:rPr lang="en-US" dirty="0"/>
                        <a:t>Schizophrenia</a:t>
                      </a:r>
                      <a:endParaRPr lang="en-GB" dirty="0"/>
                    </a:p>
                  </a:txBody>
                  <a:tcPr/>
                </a:tc>
                <a:tc>
                  <a:txBody>
                    <a:bodyPr/>
                    <a:lstStyle/>
                    <a:p>
                      <a:r>
                        <a:rPr lang="en-US" dirty="0"/>
                        <a:t>114</a:t>
                      </a:r>
                      <a:endParaRPr lang="en-GB" dirty="0"/>
                    </a:p>
                  </a:txBody>
                  <a:tcPr/>
                </a:tc>
                <a:tc>
                  <a:txBody>
                    <a:bodyPr/>
                    <a:lstStyle/>
                    <a:p>
                      <a:r>
                        <a:rPr lang="en-US" dirty="0"/>
                        <a:t>26</a:t>
                      </a:r>
                      <a:endParaRPr lang="en-GB" dirty="0"/>
                    </a:p>
                  </a:txBody>
                  <a:tcPr/>
                </a:tc>
                <a:tc>
                  <a:txBody>
                    <a:bodyPr/>
                    <a:lstStyle/>
                    <a:p>
                      <a:r>
                        <a:rPr lang="en-GB"/>
                        <a:t>rs7746199</a:t>
                      </a:r>
                    </a:p>
                    <a:p>
                      <a:endParaRPr lang="en-GB"/>
                    </a:p>
                  </a:txBody>
                  <a:tcPr/>
                </a:tc>
                <a:tc>
                  <a:txBody>
                    <a:bodyPr/>
                    <a:lstStyle/>
                    <a:p>
                      <a:r>
                        <a:rPr lang="en-US" dirty="0"/>
                        <a:t>not in the Schizophrenia GWAS uncorrected for p, but was found in other GWAS of schizophrenia specificity (Wu, et al., 2020)</a:t>
                      </a:r>
                    </a:p>
                  </a:txBody>
                  <a:tcPr/>
                </a:tc>
                <a:extLst>
                  <a:ext uri="{0D108BD9-81ED-4DB2-BD59-A6C34878D82A}">
                    <a16:rowId xmlns:a16="http://schemas.microsoft.com/office/drawing/2014/main" val="1617422237"/>
                  </a:ext>
                </a:extLst>
              </a:tr>
              <a:tr h="737952">
                <a:tc>
                  <a:txBody>
                    <a:bodyPr/>
                    <a:lstStyle/>
                    <a:p>
                      <a:r>
                        <a:rPr lang="en-US" dirty="0"/>
                        <a:t>Bipolar</a:t>
                      </a:r>
                      <a:endParaRPr lang="en-GB" dirty="0"/>
                    </a:p>
                  </a:txBody>
                  <a:tcPr/>
                </a:tc>
                <a:tc>
                  <a:txBody>
                    <a:bodyPr/>
                    <a:lstStyle/>
                    <a:p>
                      <a:r>
                        <a:rPr lang="en-US" dirty="0"/>
                        <a:t>19</a:t>
                      </a:r>
                      <a:endParaRPr lang="en-GB" dirty="0"/>
                    </a:p>
                  </a:txBody>
                  <a:tcPr/>
                </a:tc>
                <a:tc>
                  <a:txBody>
                    <a:bodyPr/>
                    <a:lstStyle/>
                    <a:p>
                      <a:r>
                        <a:rPr lang="en-US" dirty="0"/>
                        <a:t>9</a:t>
                      </a:r>
                      <a:endParaRPr lang="en-GB" dirty="0"/>
                    </a:p>
                  </a:txBody>
                  <a:tcPr/>
                </a:tc>
                <a:tc>
                  <a:txBody>
                    <a:bodyPr/>
                    <a:lstStyle/>
                    <a:p>
                      <a:r>
                        <a:rPr lang="en-GB" dirty="0"/>
                        <a:t>rs12234369</a:t>
                      </a:r>
                    </a:p>
                    <a:p>
                      <a:endParaRPr lang="en-GB" dirty="0"/>
                    </a:p>
                  </a:txBody>
                  <a:tcPr/>
                </a:tc>
                <a:tc>
                  <a:txBody>
                    <a:bodyPr/>
                    <a:lstStyle/>
                    <a:p>
                      <a:r>
                        <a:rPr lang="en-US" dirty="0"/>
                        <a:t>associated with education attainment in Lee et al., 2018</a:t>
                      </a:r>
                    </a:p>
                  </a:txBody>
                  <a:tcPr/>
                </a:tc>
                <a:extLst>
                  <a:ext uri="{0D108BD9-81ED-4DB2-BD59-A6C34878D82A}">
                    <a16:rowId xmlns:a16="http://schemas.microsoft.com/office/drawing/2014/main" val="3455515269"/>
                  </a:ext>
                </a:extLst>
              </a:tr>
              <a:tr h="737952">
                <a:tc>
                  <a:txBody>
                    <a:bodyPr/>
                    <a:lstStyle/>
                    <a:p>
                      <a:r>
                        <a:rPr lang="en-US" dirty="0"/>
                        <a:t>ADHD</a:t>
                      </a:r>
                      <a:endParaRPr lang="en-GB" dirty="0"/>
                    </a:p>
                  </a:txBody>
                  <a:tcPr/>
                </a:tc>
                <a:tc>
                  <a:txBody>
                    <a:bodyPr/>
                    <a:lstStyle/>
                    <a:p>
                      <a:r>
                        <a:rPr lang="en-US" dirty="0"/>
                        <a:t>11</a:t>
                      </a:r>
                      <a:endParaRPr lang="en-GB" dirty="0"/>
                    </a:p>
                  </a:txBody>
                  <a:tcPr/>
                </a:tc>
                <a:tc>
                  <a:txBody>
                    <a:bodyPr/>
                    <a:lstStyle/>
                    <a:p>
                      <a:r>
                        <a:rPr lang="en-US" dirty="0"/>
                        <a:t>4</a:t>
                      </a:r>
                      <a:endParaRPr lang="en-GB" dirty="0"/>
                    </a:p>
                  </a:txBody>
                  <a:tcPr/>
                </a:tc>
                <a:tc>
                  <a:txBody>
                    <a:bodyPr/>
                    <a:lstStyle/>
                    <a:p>
                      <a:r>
                        <a:rPr lang="en-GB" dirty="0"/>
                        <a:t>rs797419</a:t>
                      </a:r>
                    </a:p>
                    <a:p>
                      <a:endParaRPr lang="en-GB" dirty="0"/>
                    </a:p>
                  </a:txBody>
                  <a:tcPr/>
                </a:tc>
                <a:tc>
                  <a:txBody>
                    <a:bodyPr/>
                    <a:lstStyle/>
                    <a:p>
                      <a:r>
                        <a:rPr lang="en-GB" dirty="0"/>
                        <a:t>no association was found</a:t>
                      </a:r>
                    </a:p>
                  </a:txBody>
                  <a:tcPr/>
                </a:tc>
                <a:extLst>
                  <a:ext uri="{0D108BD9-81ED-4DB2-BD59-A6C34878D82A}">
                    <a16:rowId xmlns:a16="http://schemas.microsoft.com/office/drawing/2014/main" val="1568925439"/>
                  </a:ext>
                </a:extLst>
              </a:tr>
              <a:tr h="737952">
                <a:tc>
                  <a:txBody>
                    <a:bodyPr/>
                    <a:lstStyle/>
                    <a:p>
                      <a:r>
                        <a:rPr lang="en-US" dirty="0"/>
                        <a:t>AN</a:t>
                      </a:r>
                      <a:endParaRPr lang="en-GB" dirty="0"/>
                    </a:p>
                  </a:txBody>
                  <a:tcPr/>
                </a:tc>
                <a:tc>
                  <a:txBody>
                    <a:bodyPr/>
                    <a:lstStyle/>
                    <a:p>
                      <a:r>
                        <a:rPr lang="en-US" dirty="0"/>
                        <a:t>6</a:t>
                      </a:r>
                      <a:endParaRPr lang="en-GB" dirty="0"/>
                    </a:p>
                  </a:txBody>
                  <a:tcPr/>
                </a:tc>
                <a:tc>
                  <a:txBody>
                    <a:bodyPr/>
                    <a:lstStyle/>
                    <a:p>
                      <a:r>
                        <a:rPr lang="en-US" dirty="0"/>
                        <a:t>5</a:t>
                      </a:r>
                      <a:endParaRPr lang="en-GB" dirty="0"/>
                    </a:p>
                  </a:txBody>
                  <a:tcPr/>
                </a:tc>
                <a:tc>
                  <a:txBody>
                    <a:bodyPr/>
                    <a:lstStyle/>
                    <a:p>
                      <a:r>
                        <a:rPr lang="en-GB" dirty="0"/>
                        <a:t>rs9877794</a:t>
                      </a:r>
                    </a:p>
                    <a:p>
                      <a:endParaRPr lang="en-GB" dirty="0"/>
                    </a:p>
                  </a:txBody>
                  <a:tcPr/>
                </a:tc>
                <a:tc>
                  <a:txBody>
                    <a:bodyPr/>
                    <a:lstStyle/>
                    <a:p>
                      <a:r>
                        <a:rPr lang="en-GB" dirty="0"/>
                        <a:t>no association was found</a:t>
                      </a:r>
                    </a:p>
                  </a:txBody>
                  <a:tcPr/>
                </a:tc>
                <a:extLst>
                  <a:ext uri="{0D108BD9-81ED-4DB2-BD59-A6C34878D82A}">
                    <a16:rowId xmlns:a16="http://schemas.microsoft.com/office/drawing/2014/main" val="4182480369"/>
                  </a:ext>
                </a:extLst>
              </a:tr>
              <a:tr h="737952">
                <a:tc>
                  <a:txBody>
                    <a:bodyPr/>
                    <a:lstStyle/>
                    <a:p>
                      <a:r>
                        <a:rPr lang="en-US" dirty="0"/>
                        <a:t>ALCH</a:t>
                      </a:r>
                      <a:endParaRPr lang="en-GB" dirty="0"/>
                    </a:p>
                  </a:txBody>
                  <a:tcPr/>
                </a:tc>
                <a:tc>
                  <a:txBody>
                    <a:bodyPr/>
                    <a:lstStyle/>
                    <a:p>
                      <a:r>
                        <a:rPr lang="en-US" dirty="0"/>
                        <a:t>2</a:t>
                      </a:r>
                      <a:endParaRPr lang="en-GB" dirty="0"/>
                    </a:p>
                  </a:txBody>
                  <a:tcPr/>
                </a:tc>
                <a:tc>
                  <a:txBody>
                    <a:bodyPr/>
                    <a:lstStyle/>
                    <a:p>
                      <a:r>
                        <a:rPr lang="en-US" dirty="0"/>
                        <a:t>0</a:t>
                      </a:r>
                      <a:endParaRPr lang="en-GB" dirty="0"/>
                    </a:p>
                  </a:txBody>
                  <a:tcPr/>
                </a:tc>
                <a:tc>
                  <a:txBody>
                    <a:bodyPr/>
                    <a:lstStyle/>
                    <a:p>
                      <a:endParaRPr lang="en-GB" dirty="0"/>
                    </a:p>
                  </a:txBody>
                  <a:tcPr>
                    <a:lnTlToBr w="12700" cap="flat" cmpd="sng" algn="ctr">
                      <a:solidFill>
                        <a:schemeClr val="tx1"/>
                      </a:solidFill>
                      <a:prstDash val="solid"/>
                      <a:round/>
                      <a:headEnd type="none" w="med" len="med"/>
                      <a:tailEnd type="none" w="med" len="med"/>
                    </a:lnTlToBr>
                  </a:tcPr>
                </a:tc>
                <a:tc>
                  <a:txBody>
                    <a:bodyPr/>
                    <a:lstStyle/>
                    <a:p>
                      <a:endParaRPr lang="en-GB" dirty="0"/>
                    </a:p>
                  </a:txBody>
                  <a:tcPr>
                    <a:lnTlToBr w="12700" cap="flat" cmpd="sng" algn="ctr">
                      <a:solidFill>
                        <a:schemeClr val="tx1"/>
                      </a:solidFill>
                      <a:prstDash val="solid"/>
                      <a:round/>
                      <a:headEnd type="none" w="med" len="med"/>
                      <a:tailEnd type="none" w="med" len="med"/>
                    </a:lnTlToBr>
                  </a:tcPr>
                </a:tc>
                <a:extLst>
                  <a:ext uri="{0D108BD9-81ED-4DB2-BD59-A6C34878D82A}">
                    <a16:rowId xmlns:a16="http://schemas.microsoft.com/office/drawing/2014/main" val="342585446"/>
                  </a:ext>
                </a:extLst>
              </a:tr>
            </a:tbl>
          </a:graphicData>
        </a:graphic>
      </p:graphicFrame>
      <p:sp>
        <p:nvSpPr>
          <p:cNvPr id="3" name="TextBox 2">
            <a:extLst>
              <a:ext uri="{FF2B5EF4-FFF2-40B4-BE49-F238E27FC236}">
                <a16:creationId xmlns:a16="http://schemas.microsoft.com/office/drawing/2014/main" id="{56B78C01-C98D-1E06-E64C-A530706A8883}"/>
              </a:ext>
            </a:extLst>
          </p:cNvPr>
          <p:cNvSpPr txBox="1"/>
          <p:nvPr/>
        </p:nvSpPr>
        <p:spPr>
          <a:xfrm>
            <a:off x="551329" y="6505097"/>
            <a:ext cx="9823077" cy="369332"/>
          </a:xfrm>
          <a:prstGeom prst="rect">
            <a:avLst/>
          </a:prstGeom>
          <a:noFill/>
        </p:spPr>
        <p:txBody>
          <a:bodyPr wrap="square" rtlCol="0">
            <a:spAutoFit/>
          </a:bodyPr>
          <a:lstStyle/>
          <a:p>
            <a:r>
              <a:rPr lang="en-GB" dirty="0"/>
              <a:t>Novel SNPs – genetic variants not reported in the published disorder GWAS before controlling for p</a:t>
            </a:r>
          </a:p>
        </p:txBody>
      </p:sp>
    </p:spTree>
    <p:extLst>
      <p:ext uri="{BB962C8B-B14F-4D97-AF65-F5344CB8AC3E}">
        <p14:creationId xmlns:p14="http://schemas.microsoft.com/office/powerpoint/2010/main" val="34649195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43" name="Rectangle 1042">
            <a:extLst>
              <a:ext uri="{FF2B5EF4-FFF2-40B4-BE49-F238E27FC236}">
                <a16:creationId xmlns:a16="http://schemas.microsoft.com/office/drawing/2014/main" id="{2DA60C47-9F76-46D7-9D57-E0C7BA42B8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F6A76D9-B0E6-2AB3-FFA1-FD7D5AEC8EEE}"/>
              </a:ext>
            </a:extLst>
          </p:cNvPr>
          <p:cNvSpPr>
            <a:spLocks noGrp="1"/>
          </p:cNvSpPr>
          <p:nvPr>
            <p:ph type="title"/>
          </p:nvPr>
        </p:nvSpPr>
        <p:spPr>
          <a:xfrm>
            <a:off x="7178596" y="679730"/>
            <a:ext cx="4475848" cy="3787041"/>
          </a:xfrm>
        </p:spPr>
        <p:txBody>
          <a:bodyPr vert="horz" lIns="91440" tIns="45720" rIns="91440" bIns="45720" rtlCol="0" anchor="b">
            <a:normAutofit/>
          </a:bodyPr>
          <a:lstStyle/>
          <a:p>
            <a:r>
              <a:rPr lang="en-US" sz="5100" dirty="0">
                <a:solidFill>
                  <a:schemeClr val="tx1"/>
                </a:solidFill>
                <a:latin typeface="+mj-lt"/>
                <a:cs typeface="+mj-cs"/>
              </a:rPr>
              <a:t>Less areas enriched in disorders after controlling of p</a:t>
            </a:r>
          </a:p>
        </p:txBody>
      </p:sp>
      <p:sp>
        <p:nvSpPr>
          <p:cNvPr id="1045" name="Rectangle 104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365538" y="385757"/>
            <a:ext cx="1715478" cy="644655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2" name="Rectangle 104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3413" y="269325"/>
            <a:ext cx="5591744" cy="617193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descr="A graph of a person with a red bar&#10;&#10;Description automatically generated with medium confidence">
            <a:extLst>
              <a:ext uri="{FF2B5EF4-FFF2-40B4-BE49-F238E27FC236}">
                <a16:creationId xmlns:a16="http://schemas.microsoft.com/office/drawing/2014/main" id="{0D16DF27-D771-660D-AB33-D1F2E4540B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28232" y="3645153"/>
            <a:ext cx="5343274" cy="2805216"/>
          </a:xfrm>
          <a:prstGeom prst="rect">
            <a:avLst/>
          </a:prstGeom>
        </p:spPr>
      </p:pic>
      <p:pic>
        <p:nvPicPr>
          <p:cNvPr id="72" name="Picture 71" descr="A graph of a person with a red bar graph&#10;&#10;Description automatically generated with medium confidence">
            <a:extLst>
              <a:ext uri="{FF2B5EF4-FFF2-40B4-BE49-F238E27FC236}">
                <a16:creationId xmlns:a16="http://schemas.microsoft.com/office/drawing/2014/main" id="{1C05213E-B235-3BCE-2923-793B6350A4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8232" y="475546"/>
            <a:ext cx="5591744" cy="2879747"/>
          </a:xfrm>
          <a:prstGeom prst="rect">
            <a:avLst/>
          </a:prstGeom>
        </p:spPr>
      </p:pic>
      <p:sp>
        <p:nvSpPr>
          <p:cNvPr id="1044" name="Rectangle 1043">
            <a:extLst>
              <a:ext uri="{FF2B5EF4-FFF2-40B4-BE49-F238E27FC236}">
                <a16:creationId xmlns:a16="http://schemas.microsoft.com/office/drawing/2014/main" id="{6CF143E5-57C3-46A3-91A2-EDAA7A8E6A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00543" y="2754068"/>
            <a:ext cx="149016" cy="170992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4">
            <a:extLst>
              <a:ext uri="{FF2B5EF4-FFF2-40B4-BE49-F238E27FC236}">
                <a16:creationId xmlns:a16="http://schemas.microsoft.com/office/drawing/2014/main" id="{26A75BDB-3D9D-947F-0617-957D867F53C6}"/>
              </a:ext>
            </a:extLst>
          </p:cNvPr>
          <p:cNvSpPr>
            <a:spLocks noChangeArrowheads="1"/>
          </p:cNvSpPr>
          <p:nvPr/>
        </p:nvSpPr>
        <p:spPr bwMode="auto">
          <a:xfrm>
            <a:off x="0" y="7013007"/>
            <a:ext cx="809446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200" b="1"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Supplementary</a:t>
            </a:r>
            <a:r>
              <a:rPr kumimoji="0" lang="en-GB" altLang="en-US" sz="1200" b="0" i="0" u="none" strike="noStrike" cap="none" normalizeH="0" baseline="0" dirty="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GB" altLang="en-US" sz="1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Figure 15. </a:t>
            </a:r>
            <a:r>
              <a:rPr kumimoji="0" lang="en-GB" altLang="en-US" sz="1200" b="1" i="0" u="none" strike="noStrike" cap="none" normalizeH="0" baseline="0" dirty="0" err="1">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Brainspan</a:t>
            </a:r>
            <a:r>
              <a:rPr kumimoji="0" lang="en-GB" altLang="en-US" sz="1200" b="1" i="0" u="none" strike="noStrike" cap="none" normalizeH="0" baseline="0" dirty="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 (Brain developmental stage sample) enrichment of SCZ uncorrected and corrected for p</a:t>
            </a:r>
            <a:endParaRPr kumimoji="0" lang="en-GB"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15780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0" name="Picture 857053861" descr="A graph of a number of children&#10;&#10;Description automatically generated">
            <a:extLst>
              <a:ext uri="{FF2B5EF4-FFF2-40B4-BE49-F238E27FC236}">
                <a16:creationId xmlns:a16="http://schemas.microsoft.com/office/drawing/2014/main" id="{8D0912C4-4664-A628-5A23-153185B9902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07" b="-2"/>
          <a:stretch/>
        </p:blipFill>
        <p:spPr bwMode="auto">
          <a:xfrm>
            <a:off x="4038600" y="977900"/>
            <a:ext cx="3563938" cy="4895850"/>
          </a:xfrm>
          <a:prstGeom prst="rect">
            <a:avLst/>
          </a:prstGeom>
          <a:extLst>
            <a:ext uri="{909E8E84-426E-40DD-AFC4-6F175D3DCCD1}">
              <a14:hiddenFill xmlns:a14="http://schemas.microsoft.com/office/drawing/2010/main">
                <a:solidFill>
                  <a:srgbClr val="FFFFFF"/>
                </a:solidFill>
              </a14:hiddenFill>
            </a:ext>
          </a:extLst>
        </p:spPr>
      </p:pic>
      <p:pic>
        <p:nvPicPr>
          <p:cNvPr id="2049" name="Picture 1107031937" descr="A graph of a number of people&#10;&#10;Description automatically generated with medium confidence">
            <a:extLst>
              <a:ext uri="{FF2B5EF4-FFF2-40B4-BE49-F238E27FC236}">
                <a16:creationId xmlns:a16="http://schemas.microsoft.com/office/drawing/2014/main" id="{FD64C0AB-A08D-4B17-DD1E-51E82E1EF64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823" b="-2"/>
          <a:stretch/>
        </p:blipFill>
        <p:spPr bwMode="auto">
          <a:xfrm>
            <a:off x="7420124" y="294567"/>
            <a:ext cx="4131796" cy="5675927"/>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1C6A746-4B54-0322-D952-CFB69F8566A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latin typeface="+mj-lt"/>
                <a:ea typeface="+mj-ea"/>
                <a:cs typeface="+mj-cs"/>
              </a:rPr>
              <a:t>Changes in the Enrichment. Sharper profile?</a:t>
            </a:r>
          </a:p>
        </p:txBody>
      </p:sp>
      <p:sp>
        <p:nvSpPr>
          <p:cNvPr id="4" name="Rectangle 4">
            <a:extLst>
              <a:ext uri="{FF2B5EF4-FFF2-40B4-BE49-F238E27FC236}">
                <a16:creationId xmlns:a16="http://schemas.microsoft.com/office/drawing/2014/main" id="{5FF3CC8C-05E7-A64F-2FA8-F50F9F3DAD3A}"/>
              </a:ext>
            </a:extLst>
          </p:cNvPr>
          <p:cNvSpPr>
            <a:spLocks noChangeArrowheads="1"/>
          </p:cNvSpPr>
          <p:nvPr/>
        </p:nvSpPr>
        <p:spPr bwMode="auto">
          <a:xfrm>
            <a:off x="0" y="7482329"/>
            <a:ext cx="809446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200" b="1"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Supplementary</a:t>
            </a:r>
            <a:r>
              <a:rPr kumimoji="0" lang="en-GB" altLang="en-US" sz="12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GB" altLang="en-US" sz="12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Figure 15. Brainspan (Brain developmental stage sample) enrichment of SCZ uncorrected and corrected for p</a:t>
            </a:r>
            <a:endParaRPr kumimoji="0" lang="en-GB" altLang="en-US" sz="5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5C9C8683-9A68-AAF9-6D30-1059B2FEE33C}"/>
              </a:ext>
            </a:extLst>
          </p:cNvPr>
          <p:cNvSpPr txBox="1"/>
          <p:nvPr/>
        </p:nvSpPr>
        <p:spPr>
          <a:xfrm>
            <a:off x="5284694" y="5970494"/>
            <a:ext cx="1566582" cy="369332"/>
          </a:xfrm>
          <a:prstGeom prst="rect">
            <a:avLst/>
          </a:prstGeom>
          <a:noFill/>
        </p:spPr>
        <p:txBody>
          <a:bodyPr wrap="square" rtlCol="0">
            <a:spAutoFit/>
          </a:bodyPr>
          <a:lstStyle/>
          <a:p>
            <a:r>
              <a:rPr lang="en-GB" dirty="0"/>
              <a:t>before</a:t>
            </a:r>
          </a:p>
        </p:txBody>
      </p:sp>
      <p:sp>
        <p:nvSpPr>
          <p:cNvPr id="6" name="TextBox 5">
            <a:extLst>
              <a:ext uri="{FF2B5EF4-FFF2-40B4-BE49-F238E27FC236}">
                <a16:creationId xmlns:a16="http://schemas.microsoft.com/office/drawing/2014/main" id="{E306FBCF-8773-DADB-11E7-365827161DED}"/>
              </a:ext>
            </a:extLst>
          </p:cNvPr>
          <p:cNvSpPr txBox="1"/>
          <p:nvPr/>
        </p:nvSpPr>
        <p:spPr>
          <a:xfrm>
            <a:off x="8693524" y="5970494"/>
            <a:ext cx="2084294" cy="369332"/>
          </a:xfrm>
          <a:prstGeom prst="rect">
            <a:avLst/>
          </a:prstGeom>
          <a:noFill/>
        </p:spPr>
        <p:txBody>
          <a:bodyPr wrap="square" rtlCol="0">
            <a:spAutoFit/>
          </a:bodyPr>
          <a:lstStyle/>
          <a:p>
            <a:r>
              <a:rPr lang="en-GB" dirty="0"/>
              <a:t>after</a:t>
            </a:r>
          </a:p>
        </p:txBody>
      </p:sp>
    </p:spTree>
    <p:extLst>
      <p:ext uri="{BB962C8B-B14F-4D97-AF65-F5344CB8AC3E}">
        <p14:creationId xmlns:p14="http://schemas.microsoft.com/office/powerpoint/2010/main" val="40585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graph of a number of children&#10;&#10;Description automatically generated">
            <a:extLst>
              <a:ext uri="{FF2B5EF4-FFF2-40B4-BE49-F238E27FC236}">
                <a16:creationId xmlns:a16="http://schemas.microsoft.com/office/drawing/2014/main" id="{4DB58137-2E35-BA8A-7D54-4C7025F767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66820" y="1044612"/>
            <a:ext cx="4453218" cy="5280693"/>
          </a:xfrm>
          <a:prstGeom prst="rect">
            <a:avLst/>
          </a:prstGeom>
        </p:spPr>
      </p:pic>
      <p:pic>
        <p:nvPicPr>
          <p:cNvPr id="5" name="Picture 4" descr="A graph of a number of pregnancy&#10;&#10;Description automatically generated">
            <a:extLst>
              <a:ext uri="{FF2B5EF4-FFF2-40B4-BE49-F238E27FC236}">
                <a16:creationId xmlns:a16="http://schemas.microsoft.com/office/drawing/2014/main" id="{0C8F8E4F-E86E-18F7-FFBE-0C37A491EDBC}"/>
              </a:ext>
            </a:extLst>
          </p:cNvPr>
          <p:cNvPicPr>
            <a:picLocks noChangeAspect="1"/>
          </p:cNvPicPr>
          <p:nvPr/>
        </p:nvPicPr>
        <p:blipFill>
          <a:blip r:embed="rId3"/>
          <a:stretch>
            <a:fillRect/>
          </a:stretch>
        </p:blipFill>
        <p:spPr>
          <a:xfrm>
            <a:off x="7590585" y="1331572"/>
            <a:ext cx="3496515" cy="4801411"/>
          </a:xfrm>
          <a:prstGeom prst="rect">
            <a:avLst/>
          </a:prstGeom>
        </p:spPr>
      </p:pic>
      <p:sp>
        <p:nvSpPr>
          <p:cNvPr id="2" name="Title 1">
            <a:extLst>
              <a:ext uri="{FF2B5EF4-FFF2-40B4-BE49-F238E27FC236}">
                <a16:creationId xmlns:a16="http://schemas.microsoft.com/office/drawing/2014/main" id="{31C6A746-4B54-0322-D952-CFB69F8566AA}"/>
              </a:ext>
            </a:extLst>
          </p:cNvPr>
          <p:cNvSpPr>
            <a:spLocks noGrp="1"/>
          </p:cNvSpPr>
          <p:nvPr>
            <p:ph type="title"/>
          </p:nvPr>
        </p:nvSpPr>
        <p:spPr>
          <a:xfrm>
            <a:off x="640080" y="2074363"/>
            <a:ext cx="2752354" cy="2709275"/>
          </a:xfrm>
          <a:prstGeom prst="ellipse">
            <a:avLst/>
          </a:prstGeom>
          <a:solidFill>
            <a:schemeClr val="tx1">
              <a:lumMod val="85000"/>
              <a:lumOff val="15000"/>
            </a:schemeClr>
          </a:solidFill>
          <a:ln w="174625" cmpd="thinThick">
            <a:solidFill>
              <a:schemeClr val="tx1">
                <a:lumMod val="85000"/>
                <a:lumOff val="15000"/>
              </a:schemeClr>
            </a:solidFill>
          </a:ln>
        </p:spPr>
        <p:txBody>
          <a:bodyPr vert="horz" lIns="91440" tIns="45720" rIns="91440" bIns="45720" rtlCol="0" anchor="ctr">
            <a:normAutofit/>
          </a:bodyPr>
          <a:lstStyle/>
          <a:p>
            <a:pPr algn="ctr"/>
            <a:r>
              <a:rPr lang="en-US" sz="2600" kern="1200">
                <a:latin typeface="+mj-lt"/>
                <a:ea typeface="+mj-ea"/>
                <a:cs typeface="+mj-cs"/>
              </a:rPr>
              <a:t>Changes in the Enrichment. Sharper profile?</a:t>
            </a:r>
          </a:p>
        </p:txBody>
      </p:sp>
      <p:sp>
        <p:nvSpPr>
          <p:cNvPr id="4" name="Rectangle 4">
            <a:extLst>
              <a:ext uri="{FF2B5EF4-FFF2-40B4-BE49-F238E27FC236}">
                <a16:creationId xmlns:a16="http://schemas.microsoft.com/office/drawing/2014/main" id="{5FF3CC8C-05E7-A64F-2FA8-F50F9F3DAD3A}"/>
              </a:ext>
            </a:extLst>
          </p:cNvPr>
          <p:cNvSpPr>
            <a:spLocks noChangeArrowheads="1"/>
          </p:cNvSpPr>
          <p:nvPr/>
        </p:nvSpPr>
        <p:spPr bwMode="auto">
          <a:xfrm>
            <a:off x="0" y="7482329"/>
            <a:ext cx="8094460" cy="6309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GB" altLang="en-US" sz="1200" b="1"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Supplementary</a:t>
            </a:r>
            <a:r>
              <a:rPr kumimoji="0" lang="en-GB" altLang="en-US" sz="1200" b="0" i="0" u="none" strike="noStrike" cap="none" normalizeH="0" baseline="0">
                <a:ln>
                  <a:noFill/>
                </a:ln>
                <a:solidFill>
                  <a:srgbClr val="000000"/>
                </a:solidFill>
                <a:effectLst/>
                <a:latin typeface="Calibri" panose="020F0502020204030204" pitchFamily="34" charset="0"/>
                <a:ea typeface="Times New Roman" panose="02020603050405020304" pitchFamily="18" charset="0"/>
                <a:cs typeface="Arial" panose="020B0604020202020204" pitchFamily="34" charset="0"/>
              </a:rPr>
              <a:t> </a:t>
            </a:r>
            <a:r>
              <a:rPr kumimoji="0" lang="en-GB" altLang="en-US" sz="1200" b="1" i="0" u="none" strike="noStrike" cap="none" normalizeH="0" baseline="0">
                <a:ln>
                  <a:noFill/>
                </a:ln>
                <a:solidFill>
                  <a:schemeClr val="tx1"/>
                </a:solidFill>
                <a:effectLst/>
                <a:latin typeface="Calibri" panose="020F0502020204030204" pitchFamily="34" charset="0"/>
                <a:ea typeface="Times New Roman" panose="02020603050405020304" pitchFamily="18" charset="0"/>
                <a:cs typeface="Arial" panose="020B0604020202020204" pitchFamily="34" charset="0"/>
              </a:rPr>
              <a:t>Figure 15. Brainspan (Brain developmental stage sample) enrichment of SCZ uncorrected and corrected for p</a:t>
            </a:r>
            <a:endParaRPr kumimoji="0" lang="en-GB" altLang="en-US" sz="500" b="0" i="0" u="none" strike="noStrike" cap="none" normalizeH="0" baseline="0">
              <a:ln>
                <a:noFill/>
              </a:ln>
              <a:solidFill>
                <a:schemeClr val="tx1"/>
              </a:solidFill>
              <a:effectLst/>
            </a:endParaRPr>
          </a:p>
          <a:p>
            <a:pPr marL="0" marR="0" lvl="0" indent="0" algn="l" defTabSz="914400" rtl="0" eaLnBrk="0" fontAlgn="base" latinLnBrk="0" hangingPunct="0">
              <a:spcBef>
                <a:spcPct val="0"/>
              </a:spcBef>
              <a:spcAft>
                <a:spcPts val="600"/>
              </a:spcAft>
              <a:buClrTx/>
              <a:buSzTx/>
              <a:buFontTx/>
              <a:buNone/>
              <a:tabLst/>
            </a:pPr>
            <a:endParaRPr kumimoji="0" lang="en-GB" altLang="en-US" sz="1800" b="0" i="0" u="none" strike="noStrike" cap="none" normalizeH="0" baseline="0">
              <a:ln>
                <a:noFill/>
              </a:ln>
              <a:solidFill>
                <a:schemeClr val="tx1"/>
              </a:solidFill>
              <a:effectLst/>
              <a:latin typeface="Arial" panose="020B0604020202020204" pitchFamily="34" charset="0"/>
            </a:endParaRPr>
          </a:p>
        </p:txBody>
      </p:sp>
      <p:sp>
        <p:nvSpPr>
          <p:cNvPr id="6" name="TextBox 5">
            <a:extLst>
              <a:ext uri="{FF2B5EF4-FFF2-40B4-BE49-F238E27FC236}">
                <a16:creationId xmlns:a16="http://schemas.microsoft.com/office/drawing/2014/main" id="{D061178D-89FB-E477-9C6A-285829C0188C}"/>
              </a:ext>
            </a:extLst>
          </p:cNvPr>
          <p:cNvSpPr txBox="1"/>
          <p:nvPr/>
        </p:nvSpPr>
        <p:spPr>
          <a:xfrm>
            <a:off x="4941794" y="6252882"/>
            <a:ext cx="2084294" cy="369332"/>
          </a:xfrm>
          <a:prstGeom prst="rect">
            <a:avLst/>
          </a:prstGeom>
          <a:noFill/>
        </p:spPr>
        <p:txBody>
          <a:bodyPr wrap="square" rtlCol="0">
            <a:spAutoFit/>
          </a:bodyPr>
          <a:lstStyle/>
          <a:p>
            <a:r>
              <a:rPr lang="en-GB" dirty="0"/>
              <a:t>before</a:t>
            </a:r>
          </a:p>
        </p:txBody>
      </p:sp>
      <p:sp>
        <p:nvSpPr>
          <p:cNvPr id="7" name="TextBox 6">
            <a:extLst>
              <a:ext uri="{FF2B5EF4-FFF2-40B4-BE49-F238E27FC236}">
                <a16:creationId xmlns:a16="http://schemas.microsoft.com/office/drawing/2014/main" id="{63AC57C2-522F-C52E-0325-24EC92BA98AE}"/>
              </a:ext>
            </a:extLst>
          </p:cNvPr>
          <p:cNvSpPr txBox="1"/>
          <p:nvPr/>
        </p:nvSpPr>
        <p:spPr>
          <a:xfrm>
            <a:off x="8646459" y="6185647"/>
            <a:ext cx="1788459" cy="369332"/>
          </a:xfrm>
          <a:prstGeom prst="rect">
            <a:avLst/>
          </a:prstGeom>
          <a:noFill/>
        </p:spPr>
        <p:txBody>
          <a:bodyPr wrap="square" rtlCol="0">
            <a:spAutoFit/>
          </a:bodyPr>
          <a:lstStyle/>
          <a:p>
            <a:r>
              <a:rPr lang="en-GB" dirty="0"/>
              <a:t>after</a:t>
            </a:r>
          </a:p>
        </p:txBody>
      </p:sp>
    </p:spTree>
    <p:extLst>
      <p:ext uri="{BB962C8B-B14F-4D97-AF65-F5344CB8AC3E}">
        <p14:creationId xmlns:p14="http://schemas.microsoft.com/office/powerpoint/2010/main" val="234920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0" name="Rectangle 49">
            <a:extLst>
              <a:ext uri="{FF2B5EF4-FFF2-40B4-BE49-F238E27FC236}">
                <a16:creationId xmlns:a16="http://schemas.microsoft.com/office/drawing/2014/main" id="{AE2B703B-46F9-481A-A605-82E2A828C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D8AC7E-790A-8753-745D-56877351041C}"/>
              </a:ext>
            </a:extLst>
          </p:cNvPr>
          <p:cNvSpPr>
            <a:spLocks noGrp="1"/>
          </p:cNvSpPr>
          <p:nvPr>
            <p:ph type="title"/>
          </p:nvPr>
        </p:nvSpPr>
        <p:spPr>
          <a:xfrm>
            <a:off x="838200" y="459863"/>
            <a:ext cx="10515600" cy="1004594"/>
          </a:xfrm>
        </p:spPr>
        <p:txBody>
          <a:bodyPr vert="horz" lIns="91440" tIns="45720" rIns="91440" bIns="45720" rtlCol="0" anchor="ctr">
            <a:normAutofit/>
          </a:bodyPr>
          <a:lstStyle/>
          <a:p>
            <a:pPr algn="ctr"/>
            <a:r>
              <a:rPr lang="en-US" sz="4400" kern="1200">
                <a:solidFill>
                  <a:srgbClr val="FFFFFF"/>
                </a:solidFill>
                <a:latin typeface="+mj-lt"/>
                <a:ea typeface="+mj-ea"/>
                <a:cs typeface="+mj-cs"/>
              </a:rPr>
              <a:t>Discussion</a:t>
            </a:r>
          </a:p>
        </p:txBody>
      </p:sp>
      <p:sp>
        <p:nvSpPr>
          <p:cNvPr id="51" name="Rectangle: Rounded Corners 50">
            <a:extLst>
              <a:ext uri="{FF2B5EF4-FFF2-40B4-BE49-F238E27FC236}">
                <a16:creationId xmlns:a16="http://schemas.microsoft.com/office/drawing/2014/main" id="{F13BE4D7-0C3D-4906-B230-A1C5B4665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496" y="1587970"/>
            <a:ext cx="11033008" cy="4768380"/>
          </a:xfrm>
          <a:prstGeom prst="roundRect">
            <a:avLst>
              <a:gd name="adj" fmla="val 3174"/>
            </a:avLst>
          </a:prstGeom>
          <a:solidFill>
            <a:schemeClr val="bg1">
              <a:alpha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2" name="TextBox 3">
            <a:extLst>
              <a:ext uri="{FF2B5EF4-FFF2-40B4-BE49-F238E27FC236}">
                <a16:creationId xmlns:a16="http://schemas.microsoft.com/office/drawing/2014/main" id="{9621F5F3-03E6-5B88-866A-AC888E691516}"/>
              </a:ext>
            </a:extLst>
          </p:cNvPr>
          <p:cNvGraphicFramePr/>
          <p:nvPr>
            <p:extLst>
              <p:ext uri="{D42A27DB-BD31-4B8C-83A1-F6EECF244321}">
                <p14:modId xmlns:p14="http://schemas.microsoft.com/office/powerpoint/2010/main" val="3766925134"/>
              </p:ext>
            </p:extLst>
          </p:nvPr>
        </p:nvGraphicFramePr>
        <p:xfrm>
          <a:off x="838200" y="1800911"/>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80746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3A745CA-399A-7BED-06D6-2CD8A4C31B67}"/>
              </a:ext>
            </a:extLst>
          </p:cNvPr>
          <p:cNvSpPr>
            <a:spLocks noGrp="1"/>
          </p:cNvSpPr>
          <p:nvPr>
            <p:ph type="title"/>
          </p:nvPr>
        </p:nvSpPr>
        <p:spPr>
          <a:xfrm>
            <a:off x="1371597" y="348865"/>
            <a:ext cx="10044023" cy="877729"/>
          </a:xfrm>
        </p:spPr>
        <p:txBody>
          <a:bodyPr vert="horz" lIns="91440" tIns="45720" rIns="91440" bIns="45720" rtlCol="0" anchor="ctr">
            <a:normAutofit/>
          </a:bodyPr>
          <a:lstStyle/>
          <a:p>
            <a:r>
              <a:rPr lang="en-US" kern="1200">
                <a:solidFill>
                  <a:srgbClr val="FFFFFF"/>
                </a:solidFill>
                <a:latin typeface="+mj-lt"/>
                <a:ea typeface="+mj-ea"/>
                <a:cs typeface="+mj-cs"/>
              </a:rPr>
              <a:t>Gene and Gene-set Enrichment </a:t>
            </a:r>
          </a:p>
        </p:txBody>
      </p:sp>
      <p:graphicFrame>
        <p:nvGraphicFramePr>
          <p:cNvPr id="5" name="TextBox 2">
            <a:extLst>
              <a:ext uri="{FF2B5EF4-FFF2-40B4-BE49-F238E27FC236}">
                <a16:creationId xmlns:a16="http://schemas.microsoft.com/office/drawing/2014/main" id="{09FC226A-AFCB-36B5-4467-B5AB5235AA19}"/>
              </a:ext>
            </a:extLst>
          </p:cNvPr>
          <p:cNvGraphicFramePr/>
          <p:nvPr>
            <p:extLst>
              <p:ext uri="{D42A27DB-BD31-4B8C-83A1-F6EECF244321}">
                <p14:modId xmlns:p14="http://schemas.microsoft.com/office/powerpoint/2010/main" val="1926624423"/>
              </p:ext>
            </p:extLst>
          </p:nvPr>
        </p:nvGraphicFramePr>
        <p:xfrm>
          <a:off x="644056" y="2112579"/>
          <a:ext cx="10927829" cy="41928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037066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9324B1A-56C1-5A5B-91FA-82E428FF6339}"/>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0" y="-1025611"/>
            <a:ext cx="2033480" cy="6440714"/>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800" b="1">
                <a:solidFill>
                  <a:schemeClr val="tx1"/>
                </a:solidFill>
                <a:latin typeface="+mn-lt"/>
                <a:cs typeface="+mj-cs"/>
              </a:rPr>
              <a:t>Genome Wide Association Analysis </a:t>
            </a:r>
          </a:p>
        </p:txBody>
      </p:sp>
      <p:sp>
        <p:nvSpPr>
          <p:cNvPr id="2" name="AutoShape 2">
            <a:extLst>
              <a:ext uri="{FF2B5EF4-FFF2-40B4-BE49-F238E27FC236}">
                <a16:creationId xmlns:a16="http://schemas.microsoft.com/office/drawing/2014/main" id="{F2E21E44-170D-08A2-0F88-BA81C4C9D651}"/>
              </a:ext>
            </a:extLst>
          </p:cNvPr>
          <p:cNvSpPr>
            <a:spLocks noChangeAspect="1" noChangeArrowheads="1"/>
          </p:cNvSpPr>
          <p:nvPr/>
        </p:nvSpPr>
        <p:spPr bwMode="auto">
          <a:xfrm>
            <a:off x="5943600" y="3276600"/>
            <a:ext cx="3621314" cy="362131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 name="AutoShape 4">
            <a:extLst>
              <a:ext uri="{FF2B5EF4-FFF2-40B4-BE49-F238E27FC236}">
                <a16:creationId xmlns:a16="http://schemas.microsoft.com/office/drawing/2014/main" id="{8225FA8F-5390-03BC-63F9-2D33BECE1152}"/>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pic>
        <p:nvPicPr>
          <p:cNvPr id="5" name="Picture 6" descr="Diagram&#10;&#10;Description automatically generated">
            <a:extLst>
              <a:ext uri="{FF2B5EF4-FFF2-40B4-BE49-F238E27FC236}">
                <a16:creationId xmlns:a16="http://schemas.microsoft.com/office/drawing/2014/main" id="{0CDEED8B-D287-E2F1-C27F-0266F7687CF7}"/>
              </a:ext>
            </a:extLst>
          </p:cNvPr>
          <p:cNvPicPr>
            <a:picLocks noChangeAspect="1"/>
          </p:cNvPicPr>
          <p:nvPr/>
        </p:nvPicPr>
        <p:blipFill>
          <a:blip r:embed="rId4"/>
          <a:stretch>
            <a:fillRect/>
          </a:stretch>
        </p:blipFill>
        <p:spPr>
          <a:xfrm>
            <a:off x="2555630" y="3276249"/>
            <a:ext cx="8604737" cy="1976041"/>
          </a:xfrm>
          <a:prstGeom prst="rect">
            <a:avLst/>
          </a:prstGeom>
        </p:spPr>
      </p:pic>
      <p:pic>
        <p:nvPicPr>
          <p:cNvPr id="7" name="Picture 7" descr="Diagram&#10;&#10;Description automatically generated">
            <a:extLst>
              <a:ext uri="{FF2B5EF4-FFF2-40B4-BE49-F238E27FC236}">
                <a16:creationId xmlns:a16="http://schemas.microsoft.com/office/drawing/2014/main" id="{DBB41625-6E96-3C5E-5545-8A65E54EC98B}"/>
              </a:ext>
            </a:extLst>
          </p:cNvPr>
          <p:cNvPicPr>
            <a:picLocks noChangeAspect="1"/>
          </p:cNvPicPr>
          <p:nvPr/>
        </p:nvPicPr>
        <p:blipFill>
          <a:blip r:embed="rId5"/>
          <a:stretch>
            <a:fillRect/>
          </a:stretch>
        </p:blipFill>
        <p:spPr>
          <a:xfrm>
            <a:off x="2555631" y="879231"/>
            <a:ext cx="1981200" cy="1905000"/>
          </a:xfrm>
          <a:prstGeom prst="rect">
            <a:avLst/>
          </a:prstGeom>
        </p:spPr>
      </p:pic>
    </p:spTree>
    <p:extLst>
      <p:ext uri="{BB962C8B-B14F-4D97-AF65-F5344CB8AC3E}">
        <p14:creationId xmlns:p14="http://schemas.microsoft.com/office/powerpoint/2010/main" val="1965774788"/>
      </p:ext>
    </p:extLst>
  </p:cSld>
  <p:clrMapOvr>
    <a:masterClrMapping/>
  </p:clrMapOvr>
  <p:extLst>
    <p:ext uri="{6950BFC3-D8DA-4A85-94F7-54DA5524770B}">
      <p188:commentRel xmlns:p188="http://schemas.microsoft.com/office/powerpoint/2018/8/main" r:id="rId3"/>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26C6DA1-38C5-AE57-3EC0-F6B74172458F}"/>
              </a:ext>
            </a:extLst>
          </p:cNvPr>
          <p:cNvSpPr txBox="1">
            <a:spLocks/>
          </p:cNvSpPr>
          <p:nvPr/>
        </p:nvSpPr>
        <p:spPr>
          <a:xfrm>
            <a:off x="197111" y="1385108"/>
            <a:ext cx="3150774" cy="2371148"/>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3600">
                <a:solidFill>
                  <a:srgbClr val="FFFFFF"/>
                </a:solidFill>
                <a:latin typeface="+mj-lt"/>
                <a:cs typeface="+mj-cs"/>
              </a:rPr>
              <a:t>Part 2</a:t>
            </a:r>
          </a:p>
        </p:txBody>
      </p:sp>
      <p:sp>
        <p:nvSpPr>
          <p:cNvPr id="4" name="Title 1">
            <a:extLst>
              <a:ext uri="{FF2B5EF4-FFF2-40B4-BE49-F238E27FC236}">
                <a16:creationId xmlns:a16="http://schemas.microsoft.com/office/drawing/2014/main" id="{AB981864-21A9-0568-78B1-8090201815FC}"/>
              </a:ext>
            </a:extLst>
          </p:cNvPr>
          <p:cNvSpPr txBox="1">
            <a:spLocks/>
          </p:cNvSpPr>
          <p:nvPr/>
        </p:nvSpPr>
        <p:spPr>
          <a:xfrm>
            <a:off x="1884107" y="383458"/>
            <a:ext cx="9860217" cy="1813076"/>
          </a:xfrm>
          <a:prstGeom prst="rect">
            <a:avLst/>
          </a:prstGeom>
        </p:spPr>
        <p:txBody>
          <a:bodyPr vert="horz" wrap="square" lIns="91440" tIns="45720" rIns="91440" bIns="45720" rtlCol="0" anchor="t">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rtl="0">
              <a:spcBef>
                <a:spcPts val="0"/>
              </a:spcBef>
              <a:spcAft>
                <a:spcPts val="0"/>
              </a:spcAft>
            </a:pPr>
            <a:r>
              <a:rPr lang="en-GB" sz="3200" dirty="0">
                <a:solidFill>
                  <a:srgbClr val="000000"/>
                </a:solidFill>
                <a:latin typeface="Times New Roman" panose="02020603050405020304" pitchFamily="18" charset="0"/>
                <a:cs typeface="Times New Roman" panose="02020603050405020304" pitchFamily="18" charset="0"/>
              </a:rPr>
              <a:t> </a:t>
            </a:r>
            <a:r>
              <a:rPr lang="en-GB" sz="3200" b="1" dirty="0">
                <a:solidFill>
                  <a:srgbClr val="000000"/>
                </a:solidFill>
                <a:latin typeface="Times New Roman" panose="02020603050405020304" pitchFamily="18" charset="0"/>
                <a:cs typeface="Times New Roman" panose="02020603050405020304" pitchFamily="18" charset="0"/>
              </a:rPr>
              <a:t>PART 2 - Downstream analyses of P and Non-P</a:t>
            </a:r>
            <a:endParaRPr lang="en-GB" sz="3200" b="1" i="0" dirty="0">
              <a:solidFill>
                <a:srgbClr val="000000"/>
              </a:solidFill>
              <a:effectLst/>
              <a:latin typeface="Calibri" panose="020F0502020204030204" pitchFamily="34" charset="0"/>
            </a:endParaRPr>
          </a:p>
        </p:txBody>
      </p:sp>
      <p:sp>
        <p:nvSpPr>
          <p:cNvPr id="6" name="Rectangle 5">
            <a:extLst>
              <a:ext uri="{FF2B5EF4-FFF2-40B4-BE49-F238E27FC236}">
                <a16:creationId xmlns:a16="http://schemas.microsoft.com/office/drawing/2014/main" id="{43CE801D-2309-405E-C0A1-59656DF9B041}"/>
              </a:ext>
            </a:extLst>
          </p:cNvPr>
          <p:cNvSpPr/>
          <p:nvPr/>
        </p:nvSpPr>
        <p:spPr>
          <a:xfrm>
            <a:off x="0" y="420329"/>
            <a:ext cx="1828799" cy="601734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8" name="Title 1">
            <a:extLst>
              <a:ext uri="{FF2B5EF4-FFF2-40B4-BE49-F238E27FC236}">
                <a16:creationId xmlns:a16="http://schemas.microsoft.com/office/drawing/2014/main" id="{80D46049-F726-74C0-1253-6D6B7EBF14CA}"/>
              </a:ext>
            </a:extLst>
          </p:cNvPr>
          <p:cNvSpPr txBox="1">
            <a:spLocks/>
          </p:cNvSpPr>
          <p:nvPr/>
        </p:nvSpPr>
        <p:spPr>
          <a:xfrm>
            <a:off x="1" y="993434"/>
            <a:ext cx="1828798" cy="1743075"/>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914400"/>
            <a:r>
              <a:rPr lang="en-US" altLang="ko-KR" sz="2400" b="1">
                <a:solidFill>
                  <a:schemeClr val="tx1"/>
                </a:solidFill>
                <a:latin typeface="+mn-lt"/>
                <a:cs typeface="+mj-cs"/>
              </a:rPr>
              <a:t>Downstream Analyses</a:t>
            </a:r>
          </a:p>
        </p:txBody>
      </p:sp>
      <p:sp>
        <p:nvSpPr>
          <p:cNvPr id="9" name="TextBox 8">
            <a:extLst>
              <a:ext uri="{FF2B5EF4-FFF2-40B4-BE49-F238E27FC236}">
                <a16:creationId xmlns:a16="http://schemas.microsoft.com/office/drawing/2014/main" id="{B619B8B7-4F31-98A4-AAE6-C3380C6DDB8D}"/>
              </a:ext>
            </a:extLst>
          </p:cNvPr>
          <p:cNvSpPr txBox="1"/>
          <p:nvPr/>
        </p:nvSpPr>
        <p:spPr>
          <a:xfrm>
            <a:off x="1973061" y="1121698"/>
            <a:ext cx="10754527" cy="1074836"/>
          </a:xfrm>
          <a:prstGeom prst="rect">
            <a:avLst/>
          </a:prstGeom>
          <a:noFill/>
        </p:spPr>
        <p:txBody>
          <a:bodyPr wrap="square" anchor="t">
            <a:noAutofit/>
          </a:bodyPr>
          <a:lstStyle/>
          <a:p>
            <a:pPr marL="342900" indent="-342900">
              <a:buFont typeface="Arial" panose="020B0604020202020204" pitchFamily="34" charset="0"/>
              <a:buChar char="•"/>
            </a:pPr>
            <a:r>
              <a:rPr lang="en-GB" sz="2400" b="1" dirty="0">
                <a:solidFill>
                  <a:srgbClr val="000000"/>
                </a:solidFill>
                <a:latin typeface="Times New Roman" panose="02020603050405020304" pitchFamily="18" charset="0"/>
                <a:cs typeface="Times New Roman" panose="02020603050405020304" pitchFamily="18" charset="0"/>
              </a:rPr>
              <a:t>Aim</a:t>
            </a:r>
            <a:r>
              <a:rPr lang="en-GB" sz="2400" dirty="0">
                <a:solidFill>
                  <a:srgbClr val="000000"/>
                </a:solidFill>
                <a:latin typeface="Times New Roman" panose="02020603050405020304" pitchFamily="18" charset="0"/>
                <a:cs typeface="Times New Roman" panose="02020603050405020304" pitchFamily="18" charset="0"/>
              </a:rPr>
              <a:t>: </a:t>
            </a:r>
            <a:r>
              <a:rPr lang="en-US" sz="2400" b="1" dirty="0">
                <a:solidFill>
                  <a:srgbClr val="000000"/>
                </a:solidFill>
                <a:latin typeface="Times New Roman" panose="02020603050405020304" pitchFamily="18" charset="0"/>
                <a:cs typeface="Times New Roman" panose="02020603050405020304" pitchFamily="18" charset="0"/>
              </a:rPr>
              <a:t>Comparing disorders before and after taking out p in downstream analyses</a:t>
            </a:r>
          </a:p>
          <a:p>
            <a:pPr marL="1257300" lvl="2" indent="-342900">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Genetic correlations with biobehavioural traits (</a:t>
            </a:r>
            <a:r>
              <a:rPr lang="en-US" sz="2400" dirty="0">
                <a:solidFill>
                  <a:srgbClr val="000000"/>
                </a:solidFill>
                <a:latin typeface="Times New Roman" panose="02020603050405020304" pitchFamily="18" charset="0"/>
                <a:cs typeface="Times New Roman" panose="02020603050405020304" pitchFamily="18" charset="0"/>
              </a:rPr>
              <a:t>Demographic, Anthropometric, Psychological and Health-related traits)</a:t>
            </a:r>
            <a:endParaRPr lang="en-GB" sz="2400" dirty="0">
              <a:solidFill>
                <a:srgbClr val="000000"/>
              </a:solidFill>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Novel loci identification </a:t>
            </a:r>
          </a:p>
          <a:p>
            <a:pPr marL="1257300" lvl="2" indent="-342900">
              <a:buFont typeface="Arial" panose="020B0604020202020204" pitchFamily="34" charset="0"/>
              <a:buChar char="•"/>
            </a:pPr>
            <a:r>
              <a:rPr lang="en-GB" sz="2400" dirty="0">
                <a:solidFill>
                  <a:srgbClr val="000000"/>
                </a:solidFill>
                <a:latin typeface="Times New Roman" panose="02020603050405020304" pitchFamily="18" charset="0"/>
                <a:cs typeface="Times New Roman" panose="02020603050405020304" pitchFamily="18" charset="0"/>
              </a:rPr>
              <a:t>Gene, gene-set, tissue type and brain development stages enrichment</a:t>
            </a:r>
          </a:p>
          <a:p>
            <a:pPr marL="342900" indent="-342900">
              <a:buFont typeface="Arial" panose="020B0604020202020204" pitchFamily="34" charset="0"/>
              <a:buChar char="•"/>
            </a:pPr>
            <a:r>
              <a:rPr lang="en-GB" sz="2400" b="1" dirty="0">
                <a:solidFill>
                  <a:srgbClr val="000000"/>
                </a:solidFill>
                <a:latin typeface="Times New Roman" panose="02020603050405020304" pitchFamily="18" charset="0"/>
                <a:cs typeface="Times New Roman" panose="02020603050405020304" pitchFamily="18" charset="0"/>
              </a:rPr>
              <a:t>Method</a:t>
            </a:r>
            <a:r>
              <a:rPr lang="en-GB" sz="2400" dirty="0">
                <a:solidFill>
                  <a:srgbClr val="000000"/>
                </a:solidFill>
                <a:latin typeface="Times New Roman" panose="02020603050405020304" pitchFamily="18" charset="0"/>
                <a:cs typeface="Times New Roman" panose="02020603050405020304" pitchFamily="18" charset="0"/>
              </a:rPr>
              <a:t>: </a:t>
            </a:r>
            <a:endParaRPr lang="en-GB" sz="2400" b="1" dirty="0">
              <a:solidFill>
                <a:srgbClr val="000000"/>
              </a:solidFill>
              <a:latin typeface="Times New Roman" panose="02020603050405020304" pitchFamily="18" charset="0"/>
              <a:cs typeface="Times New Roman" panose="02020603050405020304" pitchFamily="18" charset="0"/>
            </a:endParaRPr>
          </a:p>
        </p:txBody>
      </p:sp>
      <p:pic>
        <p:nvPicPr>
          <p:cNvPr id="40" name="Picture 39">
            <a:extLst>
              <a:ext uri="{FF2B5EF4-FFF2-40B4-BE49-F238E27FC236}">
                <a16:creationId xmlns:a16="http://schemas.microsoft.com/office/drawing/2014/main" id="{9AE847D8-9BD5-FA41-C09C-AA40844C2CEA}"/>
              </a:ext>
            </a:extLst>
          </p:cNvPr>
          <p:cNvPicPr>
            <a:picLocks noChangeAspect="1"/>
          </p:cNvPicPr>
          <p:nvPr/>
        </p:nvPicPr>
        <p:blipFill>
          <a:blip r:embed="rId4"/>
          <a:stretch>
            <a:fillRect/>
          </a:stretch>
        </p:blipFill>
        <p:spPr>
          <a:xfrm>
            <a:off x="4045079" y="3508928"/>
            <a:ext cx="7002051" cy="3349072"/>
          </a:xfrm>
          <a:prstGeom prst="rect">
            <a:avLst/>
          </a:prstGeom>
        </p:spPr>
      </p:pic>
    </p:spTree>
    <p:extLst>
      <p:ext uri="{BB962C8B-B14F-4D97-AF65-F5344CB8AC3E}">
        <p14:creationId xmlns:p14="http://schemas.microsoft.com/office/powerpoint/2010/main" val="2867486424"/>
      </p:ext>
    </p:extLst>
  </p:cSld>
  <p:clrMapOvr>
    <a:masterClrMapping/>
  </p:clrMapOvr>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86FF76B9-219D-4469-AF87-0236D29032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DB88BD78-87E1-424D-B479-C37D8E41B12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10964637" y="2358"/>
            <a:ext cx="1876653" cy="1766008"/>
            <a:chOff x="-648769" y="2358"/>
            <a:chExt cx="1876653" cy="1766008"/>
          </a:xfrm>
        </p:grpSpPr>
        <p:sp>
          <p:nvSpPr>
            <p:cNvPr id="16" name="Freeform: Shape 15">
              <a:extLst>
                <a:ext uri="{FF2B5EF4-FFF2-40B4-BE49-F238E27FC236}">
                  <a16:creationId xmlns:a16="http://schemas.microsoft.com/office/drawing/2014/main" id="{C05EB894-9410-4B20-95E4-7A25101AB8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15188" y="-231223"/>
              <a:ext cx="1409491" cy="1876653"/>
            </a:xfrm>
            <a:custGeom>
              <a:avLst/>
              <a:gdLst>
                <a:gd name="connsiteX0" fmla="*/ 0 w 1409491"/>
                <a:gd name="connsiteY0" fmla="*/ 643075 h 1876653"/>
                <a:gd name="connsiteX1" fmla="*/ 643075 w 1409491"/>
                <a:gd name="connsiteY1" fmla="*/ 0 h 1876653"/>
                <a:gd name="connsiteX2" fmla="*/ 1409491 w 1409491"/>
                <a:gd name="connsiteY2" fmla="*/ 0 h 1876653"/>
                <a:gd name="connsiteX3" fmla="*/ 1409491 w 1409491"/>
                <a:gd name="connsiteY3" fmla="*/ 1876653 h 1876653"/>
                <a:gd name="connsiteX4" fmla="*/ 1233578 w 1409491"/>
                <a:gd name="connsiteY4" fmla="*/ 1876653 h 18766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9491" h="1876653">
                  <a:moveTo>
                    <a:pt x="0" y="643075"/>
                  </a:moveTo>
                  <a:lnTo>
                    <a:pt x="643075" y="0"/>
                  </a:lnTo>
                  <a:lnTo>
                    <a:pt x="1409491" y="0"/>
                  </a:lnTo>
                  <a:lnTo>
                    <a:pt x="1409491" y="1876653"/>
                  </a:lnTo>
                  <a:lnTo>
                    <a:pt x="1233578" y="1876653"/>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66E38B6-B050-4340-8E8F-3A971DADC0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301285" y="128278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2E80C965-DB6D-4F81-9E9E-B027384D0B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700000">
            <a:off x="2737196" y="6033666"/>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a:extLst>
              <a:ext uri="{FF2B5EF4-FFF2-40B4-BE49-F238E27FC236}">
                <a16:creationId xmlns:a16="http://schemas.microsoft.com/office/drawing/2014/main" id="{633C5E46-DAC5-4661-9C87-22B08E2A51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3436" y="5721108"/>
            <a:ext cx="2261965" cy="1136891"/>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C4F13900-C451-3329-1843-B1EEA81C1969}"/>
              </a:ext>
            </a:extLst>
          </p:cNvPr>
          <p:cNvSpPr/>
          <p:nvPr/>
        </p:nvSpPr>
        <p:spPr>
          <a:xfrm>
            <a:off x="704791" y="727642"/>
            <a:ext cx="2958617" cy="54868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800"/>
          </a:p>
        </p:txBody>
      </p:sp>
      <p:sp>
        <p:nvSpPr>
          <p:cNvPr id="3" name="Title 1">
            <a:extLst>
              <a:ext uri="{FF2B5EF4-FFF2-40B4-BE49-F238E27FC236}">
                <a16:creationId xmlns:a16="http://schemas.microsoft.com/office/drawing/2014/main" id="{A26C6DA1-38C5-AE57-3EC0-F6B74172458F}"/>
              </a:ext>
            </a:extLst>
          </p:cNvPr>
          <p:cNvSpPr txBox="1">
            <a:spLocks/>
          </p:cNvSpPr>
          <p:nvPr/>
        </p:nvSpPr>
        <p:spPr>
          <a:xfrm>
            <a:off x="790387" y="932297"/>
            <a:ext cx="2873021" cy="4352064"/>
          </a:xfrm>
          <a:prstGeom prst="rect">
            <a:avLst/>
          </a:prstGeom>
        </p:spPr>
        <p:txBody>
          <a:bodyPr vert="horz" lIns="91440" tIns="45720" rIns="91440" bIns="45720" rtlCol="0" anchor="ctr">
            <a:normAutofit/>
          </a:bodyPr>
          <a:lstStyle>
            <a:lvl1pPr algn="l" defTabSz="914423" rtl="0" eaLnBrk="1" latinLnBrk="0" hangingPunct="1">
              <a:lnSpc>
                <a:spcPct val="90000"/>
              </a:lnSpc>
              <a:spcBef>
                <a:spcPct val="0"/>
              </a:spcBef>
              <a:buNone/>
              <a:defRPr sz="4000" b="0" kern="1200" baseline="0">
                <a:solidFill>
                  <a:schemeClr val="bg1"/>
                </a:solidFill>
                <a:latin typeface="Arial" pitchFamily="34" charset="0"/>
                <a:ea typeface="+mj-ea"/>
                <a:cs typeface="Arial" pitchFamily="34" charset="0"/>
              </a:defRPr>
            </a:lvl1pPr>
          </a:lstStyle>
          <a:p>
            <a:pPr defTabSz="832104">
              <a:spcAft>
                <a:spcPts val="600"/>
              </a:spcAft>
            </a:pPr>
            <a:r>
              <a:rPr lang="en-US" altLang="ko-KR" sz="3276" b="1" kern="1200" baseline="0">
                <a:solidFill>
                  <a:srgbClr val="FFFFFF"/>
                </a:solidFill>
                <a:latin typeface="+mn-lt"/>
                <a:ea typeface="+mj-ea"/>
                <a:cs typeface="+mj-cs"/>
              </a:rPr>
              <a:t>Genetic Correlations with external traits using LDSC</a:t>
            </a:r>
            <a:endParaRPr lang="en-US" altLang="ko-KR" sz="3600" b="1">
              <a:solidFill>
                <a:srgbClr val="FFFFFF"/>
              </a:solidFill>
              <a:latin typeface="+mn-lt"/>
              <a:cs typeface="+mj-cs"/>
            </a:endParaRPr>
          </a:p>
        </p:txBody>
      </p:sp>
      <p:graphicFrame>
        <p:nvGraphicFramePr>
          <p:cNvPr id="8" name="Diagram 7">
            <a:extLst>
              <a:ext uri="{FF2B5EF4-FFF2-40B4-BE49-F238E27FC236}">
                <a16:creationId xmlns:a16="http://schemas.microsoft.com/office/drawing/2014/main" id="{7F918AB7-6775-CCC3-F7F0-3A9DF96055DB}"/>
              </a:ext>
            </a:extLst>
          </p:cNvPr>
          <p:cNvGraphicFramePr/>
          <p:nvPr>
            <p:extLst>
              <p:ext uri="{D42A27DB-BD31-4B8C-83A1-F6EECF244321}">
                <p14:modId xmlns:p14="http://schemas.microsoft.com/office/powerpoint/2010/main" val="2178024151"/>
              </p:ext>
            </p:extLst>
          </p:nvPr>
        </p:nvGraphicFramePr>
        <p:xfrm>
          <a:off x="3663408" y="643467"/>
          <a:ext cx="7823801" cy="55102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67091200"/>
      </p:ext>
    </p:extLst>
  </p:cSld>
  <p:clrMapOvr>
    <a:masterClrMapping/>
  </p:clrMapOvr>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9BEB72-2538-3360-D675-56C4A027C15E}"/>
              </a:ext>
            </a:extLst>
          </p:cNvPr>
          <p:cNvSpPr>
            <a:spLocks noGrp="1"/>
          </p:cNvSpPr>
          <p:nvPr>
            <p:ph type="title"/>
          </p:nvPr>
        </p:nvSpPr>
        <p:spPr>
          <a:xfrm>
            <a:off x="681549" y="482782"/>
            <a:ext cx="11669114" cy="710877"/>
          </a:xfrm>
        </p:spPr>
        <p:txBody>
          <a:bodyPr/>
          <a:lstStyle/>
          <a:p>
            <a:r>
              <a:rPr lang="en-GB" dirty="0">
                <a:solidFill>
                  <a:schemeClr val="tx1"/>
                </a:solidFill>
              </a:rPr>
              <a:t>Average Genetic correlations between Psychiatric disorders and categories of external traits</a:t>
            </a:r>
          </a:p>
        </p:txBody>
      </p:sp>
      <p:pic>
        <p:nvPicPr>
          <p:cNvPr id="4" name="Picture 3">
            <a:extLst>
              <a:ext uri="{FF2B5EF4-FFF2-40B4-BE49-F238E27FC236}">
                <a16:creationId xmlns:a16="http://schemas.microsoft.com/office/drawing/2014/main" id="{4E422C2B-E058-043B-9196-E8DBBECF022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78889" y="1556180"/>
            <a:ext cx="7404353" cy="4935962"/>
          </a:xfrm>
          <a:prstGeom prst="rect">
            <a:avLst/>
          </a:prstGeom>
        </p:spPr>
      </p:pic>
    </p:spTree>
    <p:extLst>
      <p:ext uri="{BB962C8B-B14F-4D97-AF65-F5344CB8AC3E}">
        <p14:creationId xmlns:p14="http://schemas.microsoft.com/office/powerpoint/2010/main" val="7840290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CA43A9A-0CAB-A37F-0E04-9A6BD0A69EF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92016"/>
          <a:stretch/>
        </p:blipFill>
        <p:spPr>
          <a:xfrm>
            <a:off x="-658950" y="5855917"/>
            <a:ext cx="14833316" cy="1002083"/>
          </a:xfrm>
          <a:prstGeom prst="rect">
            <a:avLst/>
          </a:prstGeom>
        </p:spPr>
      </p:pic>
      <p:sp>
        <p:nvSpPr>
          <p:cNvPr id="2" name="Title 1">
            <a:extLst>
              <a:ext uri="{FF2B5EF4-FFF2-40B4-BE49-F238E27FC236}">
                <a16:creationId xmlns:a16="http://schemas.microsoft.com/office/drawing/2014/main" id="{DBD19A60-AF7E-43BB-5CF5-B83D96C12000}"/>
              </a:ext>
            </a:extLst>
          </p:cNvPr>
          <p:cNvSpPr>
            <a:spLocks noGrp="1"/>
          </p:cNvSpPr>
          <p:nvPr>
            <p:ph type="title"/>
          </p:nvPr>
        </p:nvSpPr>
        <p:spPr>
          <a:xfrm>
            <a:off x="368398" y="357522"/>
            <a:ext cx="5966670" cy="710877"/>
          </a:xfrm>
        </p:spPr>
        <p:txBody>
          <a:bodyPr/>
          <a:lstStyle/>
          <a:p>
            <a:r>
              <a:rPr lang="en-GB" dirty="0">
                <a:solidFill>
                  <a:schemeClr val="tx1"/>
                </a:solidFill>
              </a:rPr>
              <a:t>Psychological Traits </a:t>
            </a:r>
          </a:p>
        </p:txBody>
      </p:sp>
      <p:pic>
        <p:nvPicPr>
          <p:cNvPr id="4" name="Picture 3">
            <a:extLst>
              <a:ext uri="{FF2B5EF4-FFF2-40B4-BE49-F238E27FC236}">
                <a16:creationId xmlns:a16="http://schemas.microsoft.com/office/drawing/2014/main" id="{1661349A-94EB-D114-0A4B-2EC8102D96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5159"/>
          <a:stretch/>
        </p:blipFill>
        <p:spPr>
          <a:xfrm>
            <a:off x="94076" y="1068399"/>
            <a:ext cx="11908681" cy="4518209"/>
          </a:xfrm>
          <a:prstGeom prst="rect">
            <a:avLst/>
          </a:prstGeom>
        </p:spPr>
      </p:pic>
      <p:sp>
        <p:nvSpPr>
          <p:cNvPr id="3" name="Rectangle 2">
            <a:extLst>
              <a:ext uri="{FF2B5EF4-FFF2-40B4-BE49-F238E27FC236}">
                <a16:creationId xmlns:a16="http://schemas.microsoft.com/office/drawing/2014/main" id="{BE681B2D-8048-0C60-21B0-DD6989906C47}"/>
              </a:ext>
            </a:extLst>
          </p:cNvPr>
          <p:cNvSpPr/>
          <p:nvPr/>
        </p:nvSpPr>
        <p:spPr>
          <a:xfrm>
            <a:off x="10959353" y="2084294"/>
            <a:ext cx="484094" cy="3025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12337F88-16FC-AD44-3AFE-63FAA7E45084}"/>
              </a:ext>
            </a:extLst>
          </p:cNvPr>
          <p:cNvSpPr/>
          <p:nvPr/>
        </p:nvSpPr>
        <p:spPr>
          <a:xfrm>
            <a:off x="10925735" y="2386853"/>
            <a:ext cx="484094" cy="3025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Rectangle 6">
            <a:extLst>
              <a:ext uri="{FF2B5EF4-FFF2-40B4-BE49-F238E27FC236}">
                <a16:creationId xmlns:a16="http://schemas.microsoft.com/office/drawing/2014/main" id="{08940C6F-0AB6-0476-E892-3D6C37045C82}"/>
              </a:ext>
            </a:extLst>
          </p:cNvPr>
          <p:cNvSpPr/>
          <p:nvPr/>
        </p:nvSpPr>
        <p:spPr>
          <a:xfrm>
            <a:off x="10829364" y="3327503"/>
            <a:ext cx="484094" cy="30255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EA6A8037-8B4F-DAC4-61F1-0443EFD7F7B7}"/>
              </a:ext>
            </a:extLst>
          </p:cNvPr>
          <p:cNvSpPr/>
          <p:nvPr/>
        </p:nvSpPr>
        <p:spPr>
          <a:xfrm>
            <a:off x="10717305" y="3965594"/>
            <a:ext cx="692523" cy="613130"/>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908054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19A60-AF7E-43BB-5CF5-B83D96C12000}"/>
              </a:ext>
            </a:extLst>
          </p:cNvPr>
          <p:cNvSpPr>
            <a:spLocks noGrp="1"/>
          </p:cNvSpPr>
          <p:nvPr>
            <p:ph type="title"/>
          </p:nvPr>
        </p:nvSpPr>
        <p:spPr>
          <a:xfrm>
            <a:off x="368398" y="357522"/>
            <a:ext cx="5966670" cy="710877"/>
          </a:xfrm>
        </p:spPr>
        <p:txBody>
          <a:bodyPr/>
          <a:lstStyle/>
          <a:p>
            <a:r>
              <a:rPr lang="en-GB" dirty="0">
                <a:solidFill>
                  <a:schemeClr val="tx1"/>
                </a:solidFill>
              </a:rPr>
              <a:t>Psychological Traits </a:t>
            </a:r>
          </a:p>
        </p:txBody>
      </p:sp>
      <p:pic>
        <p:nvPicPr>
          <p:cNvPr id="4" name="Picture 3">
            <a:extLst>
              <a:ext uri="{FF2B5EF4-FFF2-40B4-BE49-F238E27FC236}">
                <a16:creationId xmlns:a16="http://schemas.microsoft.com/office/drawing/2014/main" id="{1661349A-94EB-D114-0A4B-2EC8102D96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661" r="14294"/>
          <a:stretch/>
        </p:blipFill>
        <p:spPr>
          <a:xfrm>
            <a:off x="577551" y="953098"/>
            <a:ext cx="10808608" cy="5904902"/>
          </a:xfrm>
          <a:prstGeom prst="rect">
            <a:avLst/>
          </a:prstGeom>
        </p:spPr>
      </p:pic>
    </p:spTree>
    <p:extLst>
      <p:ext uri="{BB962C8B-B14F-4D97-AF65-F5344CB8AC3E}">
        <p14:creationId xmlns:p14="http://schemas.microsoft.com/office/powerpoint/2010/main" val="6323592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CDA8-9EB8-857B-5944-8913FBF82C5E}"/>
              </a:ext>
            </a:extLst>
          </p:cNvPr>
          <p:cNvSpPr>
            <a:spLocks noGrp="1"/>
          </p:cNvSpPr>
          <p:nvPr>
            <p:ph type="title"/>
          </p:nvPr>
        </p:nvSpPr>
        <p:spPr>
          <a:xfrm>
            <a:off x="368398" y="432678"/>
            <a:ext cx="5966670" cy="710877"/>
          </a:xfrm>
        </p:spPr>
        <p:txBody>
          <a:bodyPr/>
          <a:lstStyle/>
          <a:p>
            <a:r>
              <a:rPr lang="en-GB" dirty="0">
                <a:solidFill>
                  <a:schemeClr val="tx1"/>
                </a:solidFill>
              </a:rPr>
              <a:t>Health Related Traits</a:t>
            </a:r>
          </a:p>
        </p:txBody>
      </p:sp>
      <p:pic>
        <p:nvPicPr>
          <p:cNvPr id="4" name="Picture 3" descr="A chart with many different colored dots&#10;&#10;Description automatically generated with medium confidence">
            <a:extLst>
              <a:ext uri="{FF2B5EF4-FFF2-40B4-BE49-F238E27FC236}">
                <a16:creationId xmlns:a16="http://schemas.microsoft.com/office/drawing/2014/main" id="{15978EC0-DAF1-693B-5688-E25472C25D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54846"/>
          <a:stretch/>
        </p:blipFill>
        <p:spPr>
          <a:xfrm>
            <a:off x="30634" y="1143555"/>
            <a:ext cx="12130732" cy="4634630"/>
          </a:xfrm>
          <a:prstGeom prst="rect">
            <a:avLst/>
          </a:prstGeom>
        </p:spPr>
      </p:pic>
      <p:pic>
        <p:nvPicPr>
          <p:cNvPr id="5" name="Picture 4">
            <a:extLst>
              <a:ext uri="{FF2B5EF4-FFF2-40B4-BE49-F238E27FC236}">
                <a16:creationId xmlns:a16="http://schemas.microsoft.com/office/drawing/2014/main" id="{E033322E-75D8-0839-960B-79119CDCD2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92016"/>
          <a:stretch/>
        </p:blipFill>
        <p:spPr>
          <a:xfrm>
            <a:off x="902492" y="6013849"/>
            <a:ext cx="11823952" cy="798782"/>
          </a:xfrm>
          <a:prstGeom prst="rect">
            <a:avLst/>
          </a:prstGeom>
        </p:spPr>
      </p:pic>
    </p:spTree>
    <p:extLst>
      <p:ext uri="{BB962C8B-B14F-4D97-AF65-F5344CB8AC3E}">
        <p14:creationId xmlns:p14="http://schemas.microsoft.com/office/powerpoint/2010/main" val="28085409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5CDA8-9EB8-857B-5944-8913FBF82C5E}"/>
              </a:ext>
            </a:extLst>
          </p:cNvPr>
          <p:cNvSpPr>
            <a:spLocks noGrp="1"/>
          </p:cNvSpPr>
          <p:nvPr>
            <p:ph type="title"/>
          </p:nvPr>
        </p:nvSpPr>
        <p:spPr>
          <a:xfrm>
            <a:off x="368398" y="432678"/>
            <a:ext cx="5966670" cy="710877"/>
          </a:xfrm>
        </p:spPr>
        <p:txBody>
          <a:bodyPr/>
          <a:lstStyle/>
          <a:p>
            <a:r>
              <a:rPr lang="en-GB" dirty="0">
                <a:solidFill>
                  <a:schemeClr val="tx1"/>
                </a:solidFill>
              </a:rPr>
              <a:t>Health Related Traits</a:t>
            </a:r>
          </a:p>
        </p:txBody>
      </p:sp>
      <p:pic>
        <p:nvPicPr>
          <p:cNvPr id="4" name="Picture 3" descr="A chart with many different colored dots&#10;&#10;Description automatically generated with medium confidence">
            <a:extLst>
              <a:ext uri="{FF2B5EF4-FFF2-40B4-BE49-F238E27FC236}">
                <a16:creationId xmlns:a16="http://schemas.microsoft.com/office/drawing/2014/main" id="{15978EC0-DAF1-693B-5688-E25472C25DB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44503" r="13978"/>
          <a:stretch/>
        </p:blipFill>
        <p:spPr>
          <a:xfrm>
            <a:off x="709411" y="1200836"/>
            <a:ext cx="10363598" cy="5657164"/>
          </a:xfrm>
          <a:prstGeom prst="rect">
            <a:avLst/>
          </a:prstGeom>
        </p:spPr>
      </p:pic>
    </p:spTree>
    <p:extLst>
      <p:ext uri="{BB962C8B-B14F-4D97-AF65-F5344CB8AC3E}">
        <p14:creationId xmlns:p14="http://schemas.microsoft.com/office/powerpoint/2010/main" val="246024301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8DEB7A5E3B3D024C96F60FF80FF0CCC0" ma:contentTypeVersion="6" ma:contentTypeDescription="Create a new document." ma:contentTypeScope="" ma:versionID="f2e89f666fb29dcba2a7e72be051ccfc">
  <xsd:schema xmlns:xsd="http://www.w3.org/2001/XMLSchema" xmlns:xs="http://www.w3.org/2001/XMLSchema" xmlns:p="http://schemas.microsoft.com/office/2006/metadata/properties" xmlns:ns3="8a234085-1bd4-46b2-bc7e-32655a98efce" xmlns:ns4="6093795a-2e47-4633-929d-68ef3d57a3f5" targetNamespace="http://schemas.microsoft.com/office/2006/metadata/properties" ma:root="true" ma:fieldsID="598e6d568c085702018ce55b01bfc58b" ns3:_="" ns4:_="">
    <xsd:import namespace="8a234085-1bd4-46b2-bc7e-32655a98efce"/>
    <xsd:import namespace="6093795a-2e47-4633-929d-68ef3d57a3f5"/>
    <xsd:element name="properties">
      <xsd:complexType>
        <xsd:sequence>
          <xsd:element name="documentManagement">
            <xsd:complexType>
              <xsd:all>
                <xsd:element ref="ns3:MediaServiceMetadata" minOccurs="0"/>
                <xsd:element ref="ns3:MediaServiceFastMetadata" minOccurs="0"/>
                <xsd:element ref="ns3:_activity"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a234085-1bd4-46b2-bc7e-32655a98efc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0"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6093795a-2e47-4633-929d-68ef3d57a3f5"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SharingHintHash" ma:index="13"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8a234085-1bd4-46b2-bc7e-32655a98efce" xsi:nil="true"/>
  </documentManagement>
</p:properties>
</file>

<file path=customXml/itemProps1.xml><?xml version="1.0" encoding="utf-8"?>
<ds:datastoreItem xmlns:ds="http://schemas.openxmlformats.org/officeDocument/2006/customXml" ds:itemID="{D461A84E-3805-40E7-AC8A-5A1E30704BF1}">
  <ds:schemaRefs>
    <ds:schemaRef ds:uri="http://schemas.microsoft.com/sharepoint/v3/contenttype/forms"/>
  </ds:schemaRefs>
</ds:datastoreItem>
</file>

<file path=customXml/itemProps2.xml><?xml version="1.0" encoding="utf-8"?>
<ds:datastoreItem xmlns:ds="http://schemas.openxmlformats.org/officeDocument/2006/customXml" ds:itemID="{68E42290-CC34-4261-8ED3-9FFBE788E17C}">
  <ds:schemaRefs>
    <ds:schemaRef ds:uri="6093795a-2e47-4633-929d-68ef3d57a3f5"/>
    <ds:schemaRef ds:uri="8a234085-1bd4-46b2-bc7e-32655a98efce"/>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C0C3DD4-C858-4E2F-9AB6-66F099E140E4}">
  <ds:schemaRefs>
    <ds:schemaRef ds:uri="8a234085-1bd4-46b2-bc7e-32655a98efce"/>
    <ds:schemaRef ds:uri="http://schemas.microsoft.com/office/2006/metadata/properties"/>
    <ds:schemaRef ds:uri="http://www.w3.org/2000/xmlns/"/>
    <ds:schemaRef ds:uri="http://www.w3.org/2001/XMLSchema-instance"/>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Office Theme</Template>
  <TotalTime>156</TotalTime>
  <Words>843</Words>
  <Application>Microsoft Office PowerPoint</Application>
  <PresentationFormat>Widescreen</PresentationFormat>
  <Paragraphs>101</Paragraphs>
  <Slides>16</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Microsoft YaHei</vt:lpstr>
      <vt:lpstr>Abadi</vt:lpstr>
      <vt:lpstr>Arial</vt:lpstr>
      <vt:lpstr>Calibri</vt:lpstr>
      <vt:lpstr>Calibri Light</vt:lpstr>
      <vt:lpstr>Times New Roman</vt:lpstr>
      <vt:lpstr>Office Theme</vt:lpstr>
      <vt:lpstr>PowerPoint Presentation</vt:lpstr>
      <vt:lpstr>PowerPoint Presentation</vt:lpstr>
      <vt:lpstr>PowerPoint Presentation</vt:lpstr>
      <vt:lpstr>PowerPoint Presentation</vt:lpstr>
      <vt:lpstr>Average Genetic correlations between Psychiatric disorders and categories of external traits</vt:lpstr>
      <vt:lpstr>Psychological Traits </vt:lpstr>
      <vt:lpstr>Psychological Traits </vt:lpstr>
      <vt:lpstr>Health Related Traits</vt:lpstr>
      <vt:lpstr>Health Related Traits</vt:lpstr>
      <vt:lpstr>Changes in rgs</vt:lpstr>
      <vt:lpstr>Novel SNPs were found in 4 disorders</vt:lpstr>
      <vt:lpstr>Less areas enriched in disorders after controlling of p</vt:lpstr>
      <vt:lpstr>Changes in the Enrichment. Sharper profile?</vt:lpstr>
      <vt:lpstr>Changes in the Enrichment. Sharper profile?</vt:lpstr>
      <vt:lpstr>Discussion</vt:lpstr>
      <vt:lpstr>Gene and Gene-set Enrichment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Wangjingyi Liao</dc:creator>
  <cp:lastModifiedBy>Wangjingyi Liao</cp:lastModifiedBy>
  <cp:revision>2</cp:revision>
  <dcterms:created xsi:type="dcterms:W3CDTF">2023-06-07T15:51:13Z</dcterms:created>
  <dcterms:modified xsi:type="dcterms:W3CDTF">2023-10-25T23:32:04Z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0x0101008DEB7A5E3B3D024C96F60FF80FF0CCC0</vt:lpwstr>
  </property>
</Properties>
</file>